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57" r:id="rId3"/>
    <p:sldId id="258" r:id="rId4"/>
    <p:sldId id="259" r:id="rId5"/>
    <p:sldId id="261" r:id="rId6"/>
    <p:sldId id="262" r:id="rId7"/>
    <p:sldId id="263" r:id="rId8"/>
    <p:sldId id="264" r:id="rId9"/>
    <p:sldId id="265"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6" r:id="rId23"/>
    <p:sldId id="295" r:id="rId24"/>
    <p:sldId id="297" r:id="rId25"/>
    <p:sldId id="266" r:id="rId26"/>
    <p:sldId id="298" r:id="rId27"/>
    <p:sldId id="2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0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93"/>
  </p:normalViewPr>
  <p:slideViewPr>
    <p:cSldViewPr snapToGrid="0" snapToObjects="1">
      <p:cViewPr varScale="1">
        <p:scale>
          <a:sx n="87" d="100"/>
          <a:sy n="87" d="100"/>
        </p:scale>
        <p:origin x="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4/15/21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236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6592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074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36143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4/15/21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9455096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4/15/21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9184964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4/15/21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777530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4/15/21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30822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4/15/21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2439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4/15/21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798665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4/15/21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5227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4/15/21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94787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CCB9-31DA-4A49-8E9C-75214BCED5D1}"/>
              </a:ext>
            </a:extLst>
          </p:cNvPr>
          <p:cNvSpPr>
            <a:spLocks noGrp="1"/>
          </p:cNvSpPr>
          <p:nvPr>
            <p:ph type="ctrTitle"/>
          </p:nvPr>
        </p:nvSpPr>
        <p:spPr>
          <a:xfrm>
            <a:off x="788276" y="1098388"/>
            <a:ext cx="10957034" cy="4394988"/>
          </a:xfrm>
        </p:spPr>
        <p:txBody>
          <a:bodyPr/>
          <a:lstStyle/>
          <a:p>
            <a:r>
              <a:rPr lang="en-US" sz="5000" b="1" dirty="0"/>
              <a:t>Languages in the social world of indigenous Siberia:</a:t>
            </a:r>
            <a:br>
              <a:rPr lang="ru-RU" sz="5000" b="1" dirty="0"/>
            </a:br>
            <a:br>
              <a:rPr lang="ru-RU" sz="5000" b="1" dirty="0"/>
            </a:br>
            <a:r>
              <a:rPr lang="en-US" sz="5000" b="1" dirty="0"/>
              <a:t>evidence from Lower Yenisei</a:t>
            </a:r>
            <a:r>
              <a:rPr lang="ru-RU" sz="5000" dirty="0"/>
              <a:t> </a:t>
            </a:r>
          </a:p>
        </p:txBody>
      </p:sp>
      <p:sp>
        <p:nvSpPr>
          <p:cNvPr id="3" name="Subtitle 2">
            <a:extLst>
              <a:ext uri="{FF2B5EF4-FFF2-40B4-BE49-F238E27FC236}">
                <a16:creationId xmlns:a16="http://schemas.microsoft.com/office/drawing/2014/main" id="{CA8F403F-B1F0-594E-891F-CDE40C640575}"/>
              </a:ext>
            </a:extLst>
          </p:cNvPr>
          <p:cNvSpPr>
            <a:spLocks noGrp="1"/>
          </p:cNvSpPr>
          <p:nvPr>
            <p:ph type="subTitle" idx="1"/>
          </p:nvPr>
        </p:nvSpPr>
        <p:spPr>
          <a:xfrm>
            <a:off x="173422" y="5979196"/>
            <a:ext cx="12018578" cy="742279"/>
          </a:xfrm>
        </p:spPr>
        <p:txBody>
          <a:bodyPr>
            <a:normAutofit fontScale="92500"/>
          </a:bodyPr>
          <a:lstStyle/>
          <a:p>
            <a:r>
              <a:rPr lang="en-US" dirty="0"/>
              <a:t>Olesya </a:t>
            </a:r>
            <a:r>
              <a:rPr lang="en-US" dirty="0" err="1"/>
              <a:t>Khanina</a:t>
            </a:r>
            <a:endParaRPr lang="ru-RU" dirty="0"/>
          </a:p>
          <a:p>
            <a:r>
              <a:rPr lang="en-US" sz="1400" dirty="0"/>
              <a:t>Institute of Linguistics RAS &amp; Finno-Ugrian Society &amp; University of </a:t>
            </a:r>
            <a:r>
              <a:rPr lang="en-US" sz="1400" dirty="0" err="1"/>
              <a:t>helsinki</a:t>
            </a:r>
            <a:endParaRPr lang="ru-RU" sz="1400" dirty="0"/>
          </a:p>
          <a:p>
            <a:endParaRPr lang="ru-RU" dirty="0"/>
          </a:p>
        </p:txBody>
      </p:sp>
    </p:spTree>
    <p:extLst>
      <p:ext uri="{BB962C8B-B14F-4D97-AF65-F5344CB8AC3E}">
        <p14:creationId xmlns:p14="http://schemas.microsoft.com/office/powerpoint/2010/main" val="2292329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AF98-8A03-D645-B20D-8C22973199E5}"/>
              </a:ext>
            </a:extLst>
          </p:cNvPr>
          <p:cNvSpPr>
            <a:spLocks noGrp="1"/>
          </p:cNvSpPr>
          <p:nvPr>
            <p:ph type="title"/>
          </p:nvPr>
        </p:nvSpPr>
        <p:spPr/>
        <p:txBody>
          <a:bodyPr/>
          <a:lstStyle/>
          <a:p>
            <a:endParaRPr lang="ru-RU"/>
          </a:p>
        </p:txBody>
      </p:sp>
      <p:pic>
        <p:nvPicPr>
          <p:cNvPr id="5" name="Content Placeholder 4">
            <a:extLst>
              <a:ext uri="{FF2B5EF4-FFF2-40B4-BE49-F238E27FC236}">
                <a16:creationId xmlns:a16="http://schemas.microsoft.com/office/drawing/2014/main" id="{0FCEBBFE-043F-CE4F-ACB6-DB0B468C8A0C}"/>
              </a:ext>
            </a:extLst>
          </p:cNvPr>
          <p:cNvPicPr>
            <a:picLocks noGrp="1" noChangeAspect="1"/>
          </p:cNvPicPr>
          <p:nvPr>
            <p:ph idx="1"/>
          </p:nvPr>
        </p:nvPicPr>
        <p:blipFill>
          <a:blip r:embed="rId2"/>
          <a:stretch>
            <a:fillRect/>
          </a:stretch>
        </p:blipFill>
        <p:spPr>
          <a:xfrm>
            <a:off x="6647086" y="0"/>
            <a:ext cx="5247489" cy="3935617"/>
          </a:xfrm>
        </p:spPr>
      </p:pic>
      <p:pic>
        <p:nvPicPr>
          <p:cNvPr id="4" name="Content Placeholder 4">
            <a:extLst>
              <a:ext uri="{FF2B5EF4-FFF2-40B4-BE49-F238E27FC236}">
                <a16:creationId xmlns:a16="http://schemas.microsoft.com/office/drawing/2014/main" id="{6AC032C3-6199-994E-B981-629B4EBCFD8D}"/>
              </a:ext>
            </a:extLst>
          </p:cNvPr>
          <p:cNvPicPr>
            <a:picLocks noChangeAspect="1"/>
          </p:cNvPicPr>
          <p:nvPr/>
        </p:nvPicPr>
        <p:blipFill>
          <a:blip r:embed="rId3"/>
          <a:stretch>
            <a:fillRect/>
          </a:stretch>
        </p:blipFill>
        <p:spPr>
          <a:xfrm>
            <a:off x="6647086" y="3935617"/>
            <a:ext cx="5247489" cy="3935617"/>
          </a:xfrm>
          <a:prstGeom prst="rect">
            <a:avLst/>
          </a:prstGeom>
        </p:spPr>
      </p:pic>
      <p:pic>
        <p:nvPicPr>
          <p:cNvPr id="6" name="Content Placeholder 4">
            <a:extLst>
              <a:ext uri="{FF2B5EF4-FFF2-40B4-BE49-F238E27FC236}">
                <a16:creationId xmlns:a16="http://schemas.microsoft.com/office/drawing/2014/main" id="{6E888470-BF0E-F647-853B-377AB486280D}"/>
              </a:ext>
            </a:extLst>
          </p:cNvPr>
          <p:cNvPicPr>
            <a:picLocks noChangeAspect="1"/>
          </p:cNvPicPr>
          <p:nvPr/>
        </p:nvPicPr>
        <p:blipFill>
          <a:blip r:embed="rId4"/>
          <a:stretch>
            <a:fillRect/>
          </a:stretch>
        </p:blipFill>
        <p:spPr>
          <a:xfrm>
            <a:off x="1163623" y="3550857"/>
            <a:ext cx="5523270" cy="3307143"/>
          </a:xfrm>
          <a:prstGeom prst="rect">
            <a:avLst/>
          </a:prstGeom>
        </p:spPr>
      </p:pic>
      <p:pic>
        <p:nvPicPr>
          <p:cNvPr id="7" name="Picture 6">
            <a:extLst>
              <a:ext uri="{FF2B5EF4-FFF2-40B4-BE49-F238E27FC236}">
                <a16:creationId xmlns:a16="http://schemas.microsoft.com/office/drawing/2014/main" id="{A014820D-51AC-5949-B3A6-081F447E14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720" y="-206836"/>
            <a:ext cx="5523270" cy="4142453"/>
          </a:xfrm>
          <a:prstGeom prst="rect">
            <a:avLst/>
          </a:prstGeom>
        </p:spPr>
      </p:pic>
    </p:spTree>
    <p:extLst>
      <p:ext uri="{BB962C8B-B14F-4D97-AF65-F5344CB8AC3E}">
        <p14:creationId xmlns:p14="http://schemas.microsoft.com/office/powerpoint/2010/main" val="325641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27BF-7CFC-8046-AD98-3F6FED0D1696}"/>
              </a:ext>
            </a:extLst>
          </p:cNvPr>
          <p:cNvSpPr>
            <a:spLocks noGrp="1"/>
          </p:cNvSpPr>
          <p:nvPr>
            <p:ph type="title"/>
          </p:nvPr>
        </p:nvSpPr>
        <p:spPr/>
        <p:txBody>
          <a:bodyPr/>
          <a:lstStyle/>
          <a:p>
            <a:r>
              <a:rPr lang="en-US" dirty="0"/>
              <a:t>Lower </a:t>
            </a:r>
            <a:r>
              <a:rPr lang="en-US" dirty="0" err="1"/>
              <a:t>yenisei</a:t>
            </a:r>
            <a:r>
              <a:rPr lang="en-US" dirty="0"/>
              <a:t>: area &amp; languages</a:t>
            </a:r>
            <a:endParaRPr lang="ru-RU" dirty="0"/>
          </a:p>
        </p:txBody>
      </p:sp>
      <p:sp>
        <p:nvSpPr>
          <p:cNvPr id="3" name="Content Placeholder 2">
            <a:extLst>
              <a:ext uri="{FF2B5EF4-FFF2-40B4-BE49-F238E27FC236}">
                <a16:creationId xmlns:a16="http://schemas.microsoft.com/office/drawing/2014/main" id="{A1578921-1853-9E41-95E0-140027FA5E1A}"/>
              </a:ext>
            </a:extLst>
          </p:cNvPr>
          <p:cNvSpPr>
            <a:spLocks noGrp="1"/>
          </p:cNvSpPr>
          <p:nvPr>
            <p:ph idx="1"/>
          </p:nvPr>
        </p:nvSpPr>
        <p:spPr>
          <a:xfrm>
            <a:off x="1251677" y="1533833"/>
            <a:ext cx="10517535" cy="5088194"/>
          </a:xfrm>
        </p:spPr>
        <p:txBody>
          <a:bodyPr>
            <a:normAutofit/>
          </a:bodyPr>
          <a:lstStyle/>
          <a:p>
            <a:r>
              <a:rPr lang="en-US" dirty="0"/>
              <a:t>All indigenous people practiced the same type of activities, so no barter exchange or trade.</a:t>
            </a:r>
          </a:p>
          <a:p>
            <a:pPr lvl="1"/>
            <a:r>
              <a:rPr lang="en-US" dirty="0"/>
              <a:t>However, domestic reindeer of bigger herds were exchanged from time to time to ensure the better health of reindeer population: not with families in direct neighborhood, but with the more distant ones.</a:t>
            </a:r>
          </a:p>
          <a:p>
            <a:r>
              <a:rPr lang="en-US" dirty="0"/>
              <a:t>Every spring (March-April): an important custom of paying and hosting visits</a:t>
            </a:r>
          </a:p>
          <a:p>
            <a:pPr lvl="1"/>
            <a:r>
              <a:rPr lang="en-US" dirty="0"/>
              <a:t>in-married spouses would visit their parents and the rest of the family,</a:t>
            </a:r>
          </a:p>
          <a:p>
            <a:pPr lvl="1"/>
            <a:r>
              <a:rPr lang="en-US" dirty="0"/>
              <a:t>moments of the most social interaction.</a:t>
            </a:r>
          </a:p>
          <a:p>
            <a:r>
              <a:rPr lang="en-US" dirty="0"/>
              <a:t>People rarely met complete strangers: anyone met could be connected to someone already known.</a:t>
            </a:r>
          </a:p>
          <a:p>
            <a:r>
              <a:rPr lang="en-US" dirty="0"/>
              <a:t>The physical distance between individual families was only a weak correlate of the social distance between them, and networks were supported rather by marriages and regular visits than by direct geographic proximity.</a:t>
            </a:r>
          </a:p>
          <a:p>
            <a:r>
              <a:rPr lang="en-US" dirty="0"/>
              <a:t>Communities of this Arctic area were much looser than elsewhere.</a:t>
            </a:r>
            <a:endParaRPr lang="ru-RU" dirty="0"/>
          </a:p>
          <a:p>
            <a:endParaRPr lang="ru-RU" dirty="0"/>
          </a:p>
        </p:txBody>
      </p:sp>
    </p:spTree>
    <p:extLst>
      <p:ext uri="{BB962C8B-B14F-4D97-AF65-F5344CB8AC3E}">
        <p14:creationId xmlns:p14="http://schemas.microsoft.com/office/powerpoint/2010/main" val="285916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E9C8-9615-6B4C-BAA1-DBA65700F9EF}"/>
              </a:ext>
            </a:extLst>
          </p:cNvPr>
          <p:cNvSpPr>
            <a:spLocks noGrp="1"/>
          </p:cNvSpPr>
          <p:nvPr>
            <p:ph type="title"/>
          </p:nvPr>
        </p:nvSpPr>
        <p:spPr/>
        <p:txBody>
          <a:bodyPr/>
          <a:lstStyle/>
          <a:p>
            <a:endParaRPr lang="ru-RU"/>
          </a:p>
        </p:txBody>
      </p:sp>
      <p:pic>
        <p:nvPicPr>
          <p:cNvPr id="8" name="Content Placeholder 7">
            <a:extLst>
              <a:ext uri="{FF2B5EF4-FFF2-40B4-BE49-F238E27FC236}">
                <a16:creationId xmlns:a16="http://schemas.microsoft.com/office/drawing/2014/main" id="{64D6E60A-3898-574C-81C0-8BBE8565C2BA}"/>
              </a:ext>
            </a:extLst>
          </p:cNvPr>
          <p:cNvPicPr>
            <a:picLocks noGrp="1" noChangeAspect="1"/>
          </p:cNvPicPr>
          <p:nvPr>
            <p:ph idx="1"/>
          </p:nvPr>
        </p:nvPicPr>
        <p:blipFill>
          <a:blip r:embed="rId2"/>
          <a:stretch>
            <a:fillRect/>
          </a:stretch>
        </p:blipFill>
        <p:spPr>
          <a:xfrm>
            <a:off x="919839" y="648929"/>
            <a:ext cx="10989480" cy="5707626"/>
          </a:xfrm>
        </p:spPr>
      </p:pic>
      <p:sp>
        <p:nvSpPr>
          <p:cNvPr id="9" name="TextBox 8">
            <a:extLst>
              <a:ext uri="{FF2B5EF4-FFF2-40B4-BE49-F238E27FC236}">
                <a16:creationId xmlns:a16="http://schemas.microsoft.com/office/drawing/2014/main" id="{C597EE01-6531-554C-A502-E6BC981AC948}"/>
              </a:ext>
            </a:extLst>
          </p:cNvPr>
          <p:cNvSpPr txBox="1"/>
          <p:nvPr/>
        </p:nvSpPr>
        <p:spPr>
          <a:xfrm>
            <a:off x="1251678" y="2915206"/>
            <a:ext cx="4409767" cy="1200329"/>
          </a:xfrm>
          <a:prstGeom prst="rect">
            <a:avLst/>
          </a:prstGeom>
          <a:noFill/>
          <a:ln>
            <a:solidFill>
              <a:schemeClr val="tx1"/>
            </a:solidFill>
          </a:ln>
        </p:spPr>
        <p:txBody>
          <a:bodyPr wrap="square" rtlCol="0">
            <a:spAutoFit/>
          </a:bodyPr>
          <a:lstStyle/>
          <a:p>
            <a:r>
              <a:rPr lang="en-US" b="1" dirty="0">
                <a:solidFill>
                  <a:srgbClr val="FF0000"/>
                </a:solidFill>
              </a:rPr>
              <a:t>Nenets</a:t>
            </a:r>
            <a:r>
              <a:rPr lang="en-US" b="1" dirty="0"/>
              <a:t>, </a:t>
            </a:r>
            <a:r>
              <a:rPr lang="en-US" b="1" dirty="0">
                <a:solidFill>
                  <a:srgbClr val="FF0000"/>
                </a:solidFill>
              </a:rPr>
              <a:t>Nganasan</a:t>
            </a:r>
            <a:r>
              <a:rPr lang="en-US" b="1" dirty="0"/>
              <a:t>, and </a:t>
            </a:r>
            <a:r>
              <a:rPr lang="en-US" b="1" dirty="0" err="1">
                <a:solidFill>
                  <a:srgbClr val="FF0000"/>
                </a:solidFill>
              </a:rPr>
              <a:t>Dolgan</a:t>
            </a:r>
            <a:r>
              <a:rPr lang="en-US" b="1" dirty="0"/>
              <a:t> had monolingual speakers beyond Lower Yenisei, </a:t>
            </a:r>
            <a:r>
              <a:rPr lang="en-US" b="1" dirty="0">
                <a:solidFill>
                  <a:srgbClr val="FF0000"/>
                </a:solidFill>
              </a:rPr>
              <a:t>Tundra Enets </a:t>
            </a:r>
            <a:r>
              <a:rPr lang="en-US" b="1" dirty="0"/>
              <a:t>and </a:t>
            </a:r>
            <a:r>
              <a:rPr lang="en-US" b="1" dirty="0">
                <a:solidFill>
                  <a:srgbClr val="FF0000"/>
                </a:solidFill>
              </a:rPr>
              <a:t>Forest Enets </a:t>
            </a:r>
            <a:r>
              <a:rPr lang="en-US" b="1" dirty="0"/>
              <a:t>were spoken only here.</a:t>
            </a:r>
          </a:p>
        </p:txBody>
      </p:sp>
    </p:spTree>
    <p:extLst>
      <p:ext uri="{BB962C8B-B14F-4D97-AF65-F5344CB8AC3E}">
        <p14:creationId xmlns:p14="http://schemas.microsoft.com/office/powerpoint/2010/main" val="293458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C35F-45C2-A245-A832-47C7CB9731C9}"/>
              </a:ext>
            </a:extLst>
          </p:cNvPr>
          <p:cNvSpPr>
            <a:spLocks noGrp="1"/>
          </p:cNvSpPr>
          <p:nvPr>
            <p:ph type="title"/>
          </p:nvPr>
        </p:nvSpPr>
        <p:spPr/>
        <p:txBody>
          <a:bodyPr/>
          <a:lstStyle/>
          <a:p>
            <a:r>
              <a:rPr lang="en-US" dirty="0"/>
              <a:t>Local social categorizations</a:t>
            </a:r>
            <a:endParaRPr lang="ru-RU" dirty="0"/>
          </a:p>
        </p:txBody>
      </p:sp>
      <p:sp>
        <p:nvSpPr>
          <p:cNvPr id="3" name="Content Placeholder 2">
            <a:extLst>
              <a:ext uri="{FF2B5EF4-FFF2-40B4-BE49-F238E27FC236}">
                <a16:creationId xmlns:a16="http://schemas.microsoft.com/office/drawing/2014/main" id="{4DFF5405-2C5E-0940-87DF-157A189F9A96}"/>
              </a:ext>
            </a:extLst>
          </p:cNvPr>
          <p:cNvSpPr>
            <a:spLocks noGrp="1"/>
          </p:cNvSpPr>
          <p:nvPr>
            <p:ph idx="1"/>
          </p:nvPr>
        </p:nvSpPr>
        <p:spPr/>
        <p:txBody>
          <a:bodyPr>
            <a:normAutofit/>
          </a:bodyPr>
          <a:lstStyle/>
          <a:p>
            <a:r>
              <a:rPr lang="en-US" dirty="0"/>
              <a:t>Russian colonizers were set apart by their sedentary lifestyle, their residence exclusively in villages, their subsistence patterns (trade in addition to hunting and fishing), and their language.</a:t>
            </a:r>
          </a:p>
          <a:p>
            <a:r>
              <a:rPr lang="en-US" dirty="0"/>
              <a:t>All the other local people could be categorized by their </a:t>
            </a:r>
            <a:r>
              <a:rPr lang="en-US" b="1" dirty="0"/>
              <a:t>clans</a:t>
            </a:r>
            <a:r>
              <a:rPr lang="en-US" dirty="0"/>
              <a:t> and </a:t>
            </a:r>
            <a:r>
              <a:rPr lang="en-US" b="1" dirty="0"/>
              <a:t>patterns of material culture</a:t>
            </a:r>
          </a:p>
          <a:p>
            <a:r>
              <a:rPr lang="en-US" dirty="0"/>
              <a:t>There were also categories of a higher order: so-called </a:t>
            </a:r>
            <a:r>
              <a:rPr lang="en-US" b="1" dirty="0"/>
              <a:t>ethnic groups</a:t>
            </a:r>
            <a:r>
              <a:rPr lang="en-US" dirty="0"/>
              <a:t>, but they were not as unambiguous and mutually exclusive as the first two.</a:t>
            </a:r>
          </a:p>
          <a:p>
            <a:pPr lvl="1"/>
            <a:r>
              <a:rPr lang="en-US" dirty="0"/>
              <a:t>To understand their logic, I study ethnonyms of local languages.</a:t>
            </a:r>
          </a:p>
          <a:p>
            <a:pPr lvl="1"/>
            <a:endParaRPr lang="en-US" dirty="0"/>
          </a:p>
          <a:p>
            <a:r>
              <a:rPr lang="en-US" dirty="0"/>
              <a:t>Mapping these social categories to languages is not trivial: no one-to-one correspondence.</a:t>
            </a:r>
            <a:endParaRPr lang="en-US" b="1" dirty="0"/>
          </a:p>
        </p:txBody>
      </p:sp>
    </p:spTree>
    <p:extLst>
      <p:ext uri="{BB962C8B-B14F-4D97-AF65-F5344CB8AC3E}">
        <p14:creationId xmlns:p14="http://schemas.microsoft.com/office/powerpoint/2010/main" val="117738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FB75-74B6-CD4E-A2EF-A54635A05669}"/>
              </a:ext>
            </a:extLst>
          </p:cNvPr>
          <p:cNvSpPr>
            <a:spLocks noGrp="1"/>
          </p:cNvSpPr>
          <p:nvPr>
            <p:ph type="title"/>
          </p:nvPr>
        </p:nvSpPr>
        <p:spPr/>
        <p:txBody>
          <a:bodyPr/>
          <a:lstStyle/>
          <a:p>
            <a:r>
              <a:rPr lang="en-US" dirty="0"/>
              <a:t>clans</a:t>
            </a:r>
            <a:endParaRPr lang="ru-RU" dirty="0"/>
          </a:p>
        </p:txBody>
      </p:sp>
      <p:sp>
        <p:nvSpPr>
          <p:cNvPr id="3" name="Content Placeholder 2">
            <a:extLst>
              <a:ext uri="{FF2B5EF4-FFF2-40B4-BE49-F238E27FC236}">
                <a16:creationId xmlns:a16="http://schemas.microsoft.com/office/drawing/2014/main" id="{E66E5479-F038-A744-9792-26941BCCD072}"/>
              </a:ext>
            </a:extLst>
          </p:cNvPr>
          <p:cNvSpPr>
            <a:spLocks noGrp="1"/>
          </p:cNvSpPr>
          <p:nvPr>
            <p:ph idx="1"/>
          </p:nvPr>
        </p:nvSpPr>
        <p:spPr>
          <a:xfrm>
            <a:off x="1251678" y="2286001"/>
            <a:ext cx="10178322" cy="4306528"/>
          </a:xfrm>
        </p:spPr>
        <p:txBody>
          <a:bodyPr>
            <a:normAutofit/>
          </a:bodyPr>
          <a:lstStyle/>
          <a:p>
            <a:r>
              <a:rPr lang="en-US" dirty="0"/>
              <a:t>patrilineal and unambiguous, the most basic social grouping</a:t>
            </a:r>
          </a:p>
          <a:p>
            <a:r>
              <a:rPr lang="en-US" dirty="0"/>
              <a:t>~40 clans in the area</a:t>
            </a:r>
            <a:endParaRPr lang="ru-RU" dirty="0"/>
          </a:p>
          <a:p>
            <a:r>
              <a:rPr lang="en-US" dirty="0"/>
              <a:t>clan-based exogamous marriages</a:t>
            </a:r>
          </a:p>
          <a:p>
            <a:r>
              <a:rPr lang="en-US" dirty="0"/>
              <a:t>Each clan counted from a handful to several dozens of members at any given time.</a:t>
            </a:r>
          </a:p>
          <a:p>
            <a:r>
              <a:rPr lang="en-US" dirty="0"/>
              <a:t>Clans could disappear with time, due to illnesses and exogamous marriages.</a:t>
            </a:r>
          </a:p>
          <a:p>
            <a:endParaRPr lang="en-US" dirty="0"/>
          </a:p>
          <a:p>
            <a:r>
              <a:rPr lang="en-US" dirty="0"/>
              <a:t>Multidirectional </a:t>
            </a:r>
            <a:r>
              <a:rPr lang="en-US" b="1" dirty="0"/>
              <a:t>language shifts </a:t>
            </a:r>
            <a:r>
              <a:rPr lang="en-US" dirty="0"/>
              <a:t>by clans or their fractions over the past centuries:</a:t>
            </a:r>
          </a:p>
          <a:p>
            <a:pPr lvl="1"/>
            <a:r>
              <a:rPr lang="en-US" dirty="0"/>
              <a:t>clans switched from one language to another,</a:t>
            </a:r>
          </a:p>
          <a:p>
            <a:pPr lvl="1"/>
            <a:r>
              <a:rPr lang="en-US" dirty="0"/>
              <a:t>family (=blood) connections between clans currently speaking different languages.</a:t>
            </a:r>
          </a:p>
        </p:txBody>
      </p:sp>
    </p:spTree>
    <p:extLst>
      <p:ext uri="{BB962C8B-B14F-4D97-AF65-F5344CB8AC3E}">
        <p14:creationId xmlns:p14="http://schemas.microsoft.com/office/powerpoint/2010/main" val="364383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9A38-9881-2D4D-AD71-D1A8306EFBDE}"/>
              </a:ext>
            </a:extLst>
          </p:cNvPr>
          <p:cNvSpPr>
            <a:spLocks noGrp="1"/>
          </p:cNvSpPr>
          <p:nvPr>
            <p:ph type="title"/>
          </p:nvPr>
        </p:nvSpPr>
        <p:spPr/>
        <p:txBody>
          <a:bodyPr/>
          <a:lstStyle/>
          <a:p>
            <a:r>
              <a:rPr lang="en-US" dirty="0"/>
              <a:t>Patterns of Material culture</a:t>
            </a:r>
            <a:endParaRPr lang="ru-RU" dirty="0"/>
          </a:p>
        </p:txBody>
      </p:sp>
      <p:sp>
        <p:nvSpPr>
          <p:cNvPr id="3" name="Content Placeholder 2">
            <a:extLst>
              <a:ext uri="{FF2B5EF4-FFF2-40B4-BE49-F238E27FC236}">
                <a16:creationId xmlns:a16="http://schemas.microsoft.com/office/drawing/2014/main" id="{06508658-C303-994E-8C01-88FA9AC6E015}"/>
              </a:ext>
            </a:extLst>
          </p:cNvPr>
          <p:cNvSpPr>
            <a:spLocks noGrp="1"/>
          </p:cNvSpPr>
          <p:nvPr>
            <p:ph idx="1"/>
          </p:nvPr>
        </p:nvSpPr>
        <p:spPr>
          <a:xfrm>
            <a:off x="1251678" y="2286001"/>
            <a:ext cx="3762774" cy="3593591"/>
          </a:xfrm>
        </p:spPr>
        <p:txBody>
          <a:bodyPr/>
          <a:lstStyle/>
          <a:p>
            <a:r>
              <a:rPr lang="en-US" dirty="0"/>
              <a:t>Clothes, dwellings, sledges, etc.</a:t>
            </a:r>
          </a:p>
          <a:p>
            <a:r>
              <a:rPr lang="en-US" dirty="0"/>
              <a:t>Drastic difference: </a:t>
            </a:r>
            <a:r>
              <a:rPr lang="en-US" dirty="0" err="1"/>
              <a:t>Dolgan</a:t>
            </a:r>
            <a:r>
              <a:rPr lang="en-US" dirty="0"/>
              <a:t> vs. Northern Samoyedic</a:t>
            </a:r>
            <a:endParaRPr lang="ru-RU" dirty="0"/>
          </a:p>
          <a:p>
            <a:r>
              <a:rPr lang="en-US" dirty="0"/>
              <a:t>Smaller differences: Nganasan &amp; Tundra Enets vs. Nenets &amp; Forest Enets</a:t>
            </a:r>
            <a:endParaRPr lang="ru-RU" dirty="0"/>
          </a:p>
        </p:txBody>
      </p:sp>
      <p:pic>
        <p:nvPicPr>
          <p:cNvPr id="5" name="Picture 4">
            <a:extLst>
              <a:ext uri="{FF2B5EF4-FFF2-40B4-BE49-F238E27FC236}">
                <a16:creationId xmlns:a16="http://schemas.microsoft.com/office/drawing/2014/main" id="{75CC3F1B-DE73-7348-ABA1-4D428A3880C1}"/>
              </a:ext>
            </a:extLst>
          </p:cNvPr>
          <p:cNvPicPr>
            <a:picLocks noChangeAspect="1"/>
          </p:cNvPicPr>
          <p:nvPr/>
        </p:nvPicPr>
        <p:blipFill>
          <a:blip r:embed="rId2"/>
          <a:stretch>
            <a:fillRect/>
          </a:stretch>
        </p:blipFill>
        <p:spPr>
          <a:xfrm>
            <a:off x="5485921" y="2580969"/>
            <a:ext cx="6403328" cy="4277032"/>
          </a:xfrm>
          <a:prstGeom prst="rect">
            <a:avLst/>
          </a:prstGeom>
        </p:spPr>
      </p:pic>
      <p:sp>
        <p:nvSpPr>
          <p:cNvPr id="8" name="Line Callout 1 (Accent Bar) 7">
            <a:extLst>
              <a:ext uri="{FF2B5EF4-FFF2-40B4-BE49-F238E27FC236}">
                <a16:creationId xmlns:a16="http://schemas.microsoft.com/office/drawing/2014/main" id="{B9C2A243-7FCD-9E4D-9980-09A66CC8D971}"/>
              </a:ext>
            </a:extLst>
          </p:cNvPr>
          <p:cNvSpPr/>
          <p:nvPr/>
        </p:nvSpPr>
        <p:spPr>
          <a:xfrm>
            <a:off x="3613355" y="5102942"/>
            <a:ext cx="914400" cy="612648"/>
          </a:xfrm>
          <a:prstGeom prst="accentCallout1">
            <a:avLst>
              <a:gd name="adj1" fmla="val 18750"/>
              <a:gd name="adj2" fmla="val -8333"/>
              <a:gd name="adj3" fmla="val -65641"/>
              <a:gd name="adj4" fmla="val 31328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Nenets</a:t>
            </a:r>
            <a:endParaRPr lang="ru-RU" dirty="0">
              <a:ln w="0"/>
              <a:solidFill>
                <a:schemeClr val="tx1"/>
              </a:solidFill>
              <a:effectLst>
                <a:outerShdw blurRad="38100" dist="19050" dir="2700000" algn="tl" rotWithShape="0">
                  <a:schemeClr val="dk1">
                    <a:alpha val="40000"/>
                  </a:schemeClr>
                </a:outerShdw>
              </a:effectLst>
            </a:endParaRPr>
          </a:p>
        </p:txBody>
      </p:sp>
      <p:sp>
        <p:nvSpPr>
          <p:cNvPr id="9" name="Line Callout 1 (Accent Bar) 8">
            <a:extLst>
              <a:ext uri="{FF2B5EF4-FFF2-40B4-BE49-F238E27FC236}">
                <a16:creationId xmlns:a16="http://schemas.microsoft.com/office/drawing/2014/main" id="{429E3946-02D8-F743-B0FE-4D5208BBC25C}"/>
              </a:ext>
            </a:extLst>
          </p:cNvPr>
          <p:cNvSpPr/>
          <p:nvPr/>
        </p:nvSpPr>
        <p:spPr>
          <a:xfrm>
            <a:off x="4143818" y="6201107"/>
            <a:ext cx="914400" cy="612648"/>
          </a:xfrm>
          <a:prstGeom prst="accentCallout1">
            <a:avLst>
              <a:gd name="adj1" fmla="val 18750"/>
              <a:gd name="adj2" fmla="val -8333"/>
              <a:gd name="adj3" fmla="val -58419"/>
              <a:gd name="adj4" fmla="val 34876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Dolgan</a:t>
            </a:r>
            <a:endParaRPr lang="ru-RU" dirty="0">
              <a:ln w="0"/>
              <a:solidFill>
                <a:schemeClr val="tx1"/>
              </a:solidFill>
              <a:effectLst>
                <a:outerShdw blurRad="38100" dist="19050" dir="2700000" algn="tl" rotWithShape="0">
                  <a:schemeClr val="dk1">
                    <a:alpha val="40000"/>
                  </a:schemeClr>
                </a:outerShdw>
              </a:effectLst>
            </a:endParaRPr>
          </a:p>
        </p:txBody>
      </p:sp>
      <p:sp>
        <p:nvSpPr>
          <p:cNvPr id="10" name="Line Callout 1 (Accent Bar) 9">
            <a:extLst>
              <a:ext uri="{FF2B5EF4-FFF2-40B4-BE49-F238E27FC236}">
                <a16:creationId xmlns:a16="http://schemas.microsoft.com/office/drawing/2014/main" id="{BA085185-5469-1042-BC4C-5D43C75EE6B0}"/>
              </a:ext>
            </a:extLst>
          </p:cNvPr>
          <p:cNvSpPr/>
          <p:nvPr/>
        </p:nvSpPr>
        <p:spPr>
          <a:xfrm>
            <a:off x="6414580" y="1757561"/>
            <a:ext cx="1195587" cy="612648"/>
          </a:xfrm>
          <a:prstGeom prst="accentCallout1">
            <a:avLst>
              <a:gd name="adj1" fmla="val 18750"/>
              <a:gd name="adj2" fmla="val -8333"/>
              <a:gd name="adj3" fmla="val 442303"/>
              <a:gd name="adj4" fmla="val 18529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Nganasan</a:t>
            </a:r>
            <a:endParaRPr lang="ru-RU" dirty="0">
              <a:ln w="0"/>
              <a:solidFill>
                <a:schemeClr val="tx1"/>
              </a:solidFill>
              <a:effectLst>
                <a:outerShdw blurRad="38100" dist="19050" dir="2700000" algn="tl" rotWithShape="0">
                  <a:schemeClr val="dk1">
                    <a:alpha val="40000"/>
                  </a:schemeClr>
                </a:outerShdw>
              </a:effectLst>
            </a:endParaRPr>
          </a:p>
        </p:txBody>
      </p:sp>
      <p:sp>
        <p:nvSpPr>
          <p:cNvPr id="11" name="Line Callout 1 (Accent Bar) 10">
            <a:extLst>
              <a:ext uri="{FF2B5EF4-FFF2-40B4-BE49-F238E27FC236}">
                <a16:creationId xmlns:a16="http://schemas.microsoft.com/office/drawing/2014/main" id="{E13D22BF-DAC5-6147-A597-AF66D98C723E}"/>
              </a:ext>
            </a:extLst>
          </p:cNvPr>
          <p:cNvSpPr/>
          <p:nvPr/>
        </p:nvSpPr>
        <p:spPr>
          <a:xfrm>
            <a:off x="8687585" y="1757561"/>
            <a:ext cx="1195587" cy="612648"/>
          </a:xfrm>
          <a:prstGeom prst="accentCallout1">
            <a:avLst>
              <a:gd name="adj1" fmla="val 18750"/>
              <a:gd name="adj2" fmla="val -8333"/>
              <a:gd name="adj3" fmla="val 398971"/>
              <a:gd name="adj4" fmla="val 112509"/>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Forest Enets</a:t>
            </a:r>
            <a:endParaRPr lang="ru-RU" dirty="0">
              <a:ln w="0"/>
              <a:solidFill>
                <a:schemeClr val="tx1"/>
              </a:solidFill>
              <a:effectLst>
                <a:outerShdw blurRad="38100" dist="19050" dir="2700000" algn="tl" rotWithShape="0">
                  <a:schemeClr val="dk1">
                    <a:alpha val="40000"/>
                  </a:schemeClr>
                </a:outerShdw>
              </a:effectLst>
            </a:endParaRPr>
          </a:p>
        </p:txBody>
      </p:sp>
      <p:sp>
        <p:nvSpPr>
          <p:cNvPr id="12" name="Line Callout 1 (Accent Bar) 11">
            <a:extLst>
              <a:ext uri="{FF2B5EF4-FFF2-40B4-BE49-F238E27FC236}">
                <a16:creationId xmlns:a16="http://schemas.microsoft.com/office/drawing/2014/main" id="{C45CB1AE-D565-094F-B7E2-4619838E9653}"/>
              </a:ext>
            </a:extLst>
          </p:cNvPr>
          <p:cNvSpPr/>
          <p:nvPr/>
        </p:nvSpPr>
        <p:spPr>
          <a:xfrm>
            <a:off x="10611822" y="1816039"/>
            <a:ext cx="1195587" cy="612648"/>
          </a:xfrm>
          <a:prstGeom prst="accentCallout1">
            <a:avLst>
              <a:gd name="adj1" fmla="val 18750"/>
              <a:gd name="adj2" fmla="val -8333"/>
              <a:gd name="adj3" fmla="val 394156"/>
              <a:gd name="adj4" fmla="val 3479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Evenki</a:t>
            </a:r>
            <a:endParaRPr lang="ru-RU" dirty="0">
              <a:ln w="0"/>
              <a:solidFill>
                <a:schemeClr val="tx1"/>
              </a:solidFill>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7C2A3626-F84A-284D-ABB1-13B7BE1C4398}"/>
              </a:ext>
            </a:extLst>
          </p:cNvPr>
          <p:cNvSpPr txBox="1"/>
          <p:nvPr/>
        </p:nvSpPr>
        <p:spPr>
          <a:xfrm>
            <a:off x="7253165" y="6536756"/>
            <a:ext cx="4569777" cy="276999"/>
          </a:xfrm>
          <a:prstGeom prst="rect">
            <a:avLst/>
          </a:prstGeom>
          <a:noFill/>
        </p:spPr>
        <p:txBody>
          <a:bodyPr wrap="none" rtlCol="0">
            <a:spAutoFit/>
          </a:bodyPr>
          <a:lstStyle/>
          <a:p>
            <a:r>
              <a:rPr lang="en-US" sz="1200" dirty="0"/>
              <a:t>Picture from 2019 https://</a:t>
            </a:r>
            <a:r>
              <a:rPr lang="en-US" sz="1200" dirty="0" err="1"/>
              <a:t>www.ttelegraf.ru</a:t>
            </a:r>
            <a:r>
              <a:rPr lang="en-US" sz="1200" dirty="0"/>
              <a:t>/news/v-</a:t>
            </a:r>
            <a:r>
              <a:rPr lang="en-US" sz="1200" dirty="0" err="1"/>
              <a:t>gostjah</a:t>
            </a:r>
            <a:r>
              <a:rPr lang="en-US" sz="1200" dirty="0"/>
              <a:t>-u-</a:t>
            </a:r>
            <a:r>
              <a:rPr lang="en-US" sz="1200" dirty="0" err="1"/>
              <a:t>nganasan</a:t>
            </a:r>
            <a:r>
              <a:rPr lang="en-US" sz="1200" dirty="0"/>
              <a:t>/</a:t>
            </a:r>
            <a:endParaRPr lang="ru-RU" sz="1200" dirty="0"/>
          </a:p>
        </p:txBody>
      </p:sp>
    </p:spTree>
    <p:extLst>
      <p:ext uri="{BB962C8B-B14F-4D97-AF65-F5344CB8AC3E}">
        <p14:creationId xmlns:p14="http://schemas.microsoft.com/office/powerpoint/2010/main" val="80209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0507-382D-4247-847D-2AA784E95896}"/>
              </a:ext>
            </a:extLst>
          </p:cNvPr>
          <p:cNvSpPr>
            <a:spLocks noGrp="1"/>
          </p:cNvSpPr>
          <p:nvPr>
            <p:ph type="title"/>
          </p:nvPr>
        </p:nvSpPr>
        <p:spPr/>
        <p:txBody>
          <a:bodyPr/>
          <a:lstStyle/>
          <a:p>
            <a:r>
              <a:rPr lang="en-US" dirty="0"/>
              <a:t>‘Ethnic’ groups</a:t>
            </a:r>
            <a:endParaRPr lang="ru-RU" dirty="0"/>
          </a:p>
        </p:txBody>
      </p:sp>
      <p:sp>
        <p:nvSpPr>
          <p:cNvPr id="3" name="Content Placeholder 2">
            <a:extLst>
              <a:ext uri="{FF2B5EF4-FFF2-40B4-BE49-F238E27FC236}">
                <a16:creationId xmlns:a16="http://schemas.microsoft.com/office/drawing/2014/main" id="{9FA45035-02E6-1A44-9467-E10585651AC9}"/>
              </a:ext>
            </a:extLst>
          </p:cNvPr>
          <p:cNvSpPr>
            <a:spLocks noGrp="1"/>
          </p:cNvSpPr>
          <p:nvPr>
            <p:ph idx="1"/>
          </p:nvPr>
        </p:nvSpPr>
        <p:spPr>
          <a:xfrm>
            <a:off x="1251678" y="2286001"/>
            <a:ext cx="10178322" cy="4203289"/>
          </a:xfrm>
        </p:spPr>
        <p:txBody>
          <a:bodyPr>
            <a:normAutofit lnSpcReduction="10000"/>
          </a:bodyPr>
          <a:lstStyle/>
          <a:p>
            <a:r>
              <a:rPr lang="en-US" dirty="0"/>
              <a:t>Exonyms and endonyms of 6 local </a:t>
            </a:r>
            <a:r>
              <a:rPr lang="en-US" dirty="0" err="1"/>
              <a:t>lects</a:t>
            </a:r>
            <a:r>
              <a:rPr lang="en-US" dirty="0"/>
              <a:t>, including the local Russian of the 1930s, point to the existence of 6 named groups in </a:t>
            </a:r>
            <a:r>
              <a:rPr lang="en-US" u="sng" dirty="0"/>
              <a:t>most of them</a:t>
            </a:r>
            <a:r>
              <a:rPr lang="en-US" dirty="0"/>
              <a:t>.</a:t>
            </a:r>
          </a:p>
          <a:p>
            <a:pPr marL="0" indent="0">
              <a:buNone/>
            </a:pPr>
            <a:r>
              <a:rPr lang="en-US" dirty="0"/>
              <a:t>BUT</a:t>
            </a:r>
          </a:p>
          <a:p>
            <a:r>
              <a:rPr lang="en-US" dirty="0"/>
              <a:t>some local languages merge some of these six groups in their lexicons,</a:t>
            </a:r>
          </a:p>
          <a:p>
            <a:pPr lvl="1"/>
            <a:r>
              <a:rPr lang="en-US" dirty="0"/>
              <a:t>Tundra Enets &amp; Nganasan, Forest Enets &amp; Nenets, Forest Enets &amp; Tundra Enets, Tundra Enets &amp; Nganasan &amp; Forest Enets, Tundra Enets &amp; Nganasan &amp; Forest Enets &amp; Nenets</a:t>
            </a:r>
          </a:p>
          <a:p>
            <a:r>
              <a:rPr lang="en-US" dirty="0"/>
              <a:t>some languages lack original endonyms</a:t>
            </a:r>
          </a:p>
          <a:p>
            <a:pPr lvl="1"/>
            <a:r>
              <a:rPr lang="en-US" dirty="0"/>
              <a:t>Tundra Enets: borrowed from Nganasan (earlier) and Nenets (later)</a:t>
            </a:r>
          </a:p>
          <a:p>
            <a:pPr lvl="1"/>
            <a:r>
              <a:rPr lang="en-US" dirty="0"/>
              <a:t>Forest Enets, </a:t>
            </a:r>
            <a:r>
              <a:rPr lang="en-US" dirty="0" err="1"/>
              <a:t>Dolgan</a:t>
            </a:r>
            <a:r>
              <a:rPr lang="en-US" dirty="0"/>
              <a:t>: no endonyms, self reference by clan names only, endonyms were invented by Soviet ethnographers and linguists in the 1930s</a:t>
            </a:r>
          </a:p>
          <a:p>
            <a:r>
              <a:rPr lang="en-US" dirty="0"/>
              <a:t>some words have changed their meaning in the course of just several decades.</a:t>
            </a:r>
            <a:endParaRPr lang="ru-RU" dirty="0"/>
          </a:p>
          <a:p>
            <a:endParaRPr lang="ru-RU" dirty="0"/>
          </a:p>
        </p:txBody>
      </p:sp>
    </p:spTree>
    <p:extLst>
      <p:ext uri="{BB962C8B-B14F-4D97-AF65-F5344CB8AC3E}">
        <p14:creationId xmlns:p14="http://schemas.microsoft.com/office/powerpoint/2010/main" val="38096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6617-7136-A545-A9C7-9ACC64A5814B}"/>
              </a:ext>
            </a:extLst>
          </p:cNvPr>
          <p:cNvSpPr>
            <a:spLocks noGrp="1"/>
          </p:cNvSpPr>
          <p:nvPr>
            <p:ph type="title"/>
          </p:nvPr>
        </p:nvSpPr>
        <p:spPr/>
        <p:txBody>
          <a:bodyPr/>
          <a:lstStyle/>
          <a:p>
            <a:endParaRPr lang="ru-RU"/>
          </a:p>
        </p:txBody>
      </p:sp>
      <p:graphicFrame>
        <p:nvGraphicFramePr>
          <p:cNvPr id="4" name="Content Placeholder 3">
            <a:extLst>
              <a:ext uri="{FF2B5EF4-FFF2-40B4-BE49-F238E27FC236}">
                <a16:creationId xmlns:a16="http://schemas.microsoft.com/office/drawing/2014/main" id="{E984CF9C-A4D6-CC44-B2A1-B32B40D06C68}"/>
              </a:ext>
            </a:extLst>
          </p:cNvPr>
          <p:cNvGraphicFramePr>
            <a:graphicFrameLocks noGrp="1"/>
          </p:cNvGraphicFramePr>
          <p:nvPr>
            <p:ph idx="1"/>
            <p:extLst>
              <p:ext uri="{D42A27DB-BD31-4B8C-83A1-F6EECF244321}">
                <p14:modId xmlns:p14="http://schemas.microsoft.com/office/powerpoint/2010/main" val="503021022"/>
              </p:ext>
            </p:extLst>
          </p:nvPr>
        </p:nvGraphicFramePr>
        <p:xfrm>
          <a:off x="0" y="2"/>
          <a:ext cx="11414845" cy="6857993"/>
        </p:xfrm>
        <a:graphic>
          <a:graphicData uri="http://schemas.openxmlformats.org/drawingml/2006/table">
            <a:tbl>
              <a:tblPr firstRow="1" firstCol="1" bandRow="1">
                <a:tableStyleId>{5C22544A-7EE6-4342-B048-85BDC9FD1C3A}</a:tableStyleId>
              </a:tblPr>
              <a:tblGrid>
                <a:gridCol w="1753785">
                  <a:extLst>
                    <a:ext uri="{9D8B030D-6E8A-4147-A177-3AD203B41FA5}">
                      <a16:colId xmlns:a16="http://schemas.microsoft.com/office/drawing/2014/main" val="210977238"/>
                    </a:ext>
                  </a:extLst>
                </a:gridCol>
                <a:gridCol w="1313880">
                  <a:extLst>
                    <a:ext uri="{9D8B030D-6E8A-4147-A177-3AD203B41FA5}">
                      <a16:colId xmlns:a16="http://schemas.microsoft.com/office/drawing/2014/main" val="1022944073"/>
                    </a:ext>
                  </a:extLst>
                </a:gridCol>
                <a:gridCol w="2402858">
                  <a:extLst>
                    <a:ext uri="{9D8B030D-6E8A-4147-A177-3AD203B41FA5}">
                      <a16:colId xmlns:a16="http://schemas.microsoft.com/office/drawing/2014/main" val="1197227610"/>
                    </a:ext>
                  </a:extLst>
                </a:gridCol>
                <a:gridCol w="1773656">
                  <a:extLst>
                    <a:ext uri="{9D8B030D-6E8A-4147-A177-3AD203B41FA5}">
                      <a16:colId xmlns:a16="http://schemas.microsoft.com/office/drawing/2014/main" val="830812413"/>
                    </a:ext>
                  </a:extLst>
                </a:gridCol>
                <a:gridCol w="1666942">
                  <a:extLst>
                    <a:ext uri="{9D8B030D-6E8A-4147-A177-3AD203B41FA5}">
                      <a16:colId xmlns:a16="http://schemas.microsoft.com/office/drawing/2014/main" val="1628055410"/>
                    </a:ext>
                  </a:extLst>
                </a:gridCol>
                <a:gridCol w="1042851">
                  <a:extLst>
                    <a:ext uri="{9D8B030D-6E8A-4147-A177-3AD203B41FA5}">
                      <a16:colId xmlns:a16="http://schemas.microsoft.com/office/drawing/2014/main" val="1767358770"/>
                    </a:ext>
                  </a:extLst>
                </a:gridCol>
                <a:gridCol w="1460873">
                  <a:extLst>
                    <a:ext uri="{9D8B030D-6E8A-4147-A177-3AD203B41FA5}">
                      <a16:colId xmlns:a16="http://schemas.microsoft.com/office/drawing/2014/main" val="1237119113"/>
                    </a:ext>
                  </a:extLst>
                </a:gridCol>
              </a:tblGrid>
              <a:tr h="814408">
                <a:tc>
                  <a:txBody>
                    <a:bodyPr/>
                    <a:lstStyle/>
                    <a:p>
                      <a:pPr>
                        <a:spcAft>
                          <a:spcPts val="0"/>
                        </a:spcAft>
                      </a:pPr>
                      <a:r>
                        <a:rPr lang="en-US" sz="1600" dirty="0">
                          <a:effectLst/>
                        </a:rPr>
                        <a:t>Name of a representative of the group</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lgn="ctr">
                        <a:spcAft>
                          <a:spcPts val="0"/>
                        </a:spcAft>
                      </a:pPr>
                      <a:endParaRPr lang="en-US" sz="1600" dirty="0">
                        <a:effectLst/>
                      </a:endParaRPr>
                    </a:p>
                    <a:p>
                      <a:pPr algn="ctr">
                        <a:spcAft>
                          <a:spcPts val="0"/>
                        </a:spcAft>
                      </a:pPr>
                      <a:r>
                        <a:rPr lang="en-US" sz="1600" dirty="0">
                          <a:effectLst/>
                        </a:rPr>
                        <a:t>(1)</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lgn="ctr">
                        <a:spcAft>
                          <a:spcPts val="0"/>
                        </a:spcAft>
                      </a:pPr>
                      <a:endParaRPr lang="en-US" sz="1600">
                        <a:effectLst/>
                      </a:endParaRPr>
                    </a:p>
                    <a:p>
                      <a:pPr algn="ctr">
                        <a:spcAft>
                          <a:spcPts val="0"/>
                        </a:spcAft>
                      </a:pPr>
                      <a:r>
                        <a:rPr lang="en-US" sz="1600">
                          <a:effectLst/>
                        </a:rPr>
                        <a:t>(2)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lgn="ctr">
                        <a:spcAft>
                          <a:spcPts val="0"/>
                        </a:spcAft>
                      </a:pPr>
                      <a:endParaRPr lang="en-US" sz="1600" dirty="0">
                        <a:effectLst/>
                      </a:endParaRPr>
                    </a:p>
                    <a:p>
                      <a:pPr algn="ctr">
                        <a:spcAft>
                          <a:spcPts val="0"/>
                        </a:spcAft>
                      </a:pPr>
                      <a:r>
                        <a:rPr lang="en-US" sz="1600" dirty="0">
                          <a:effectLst/>
                        </a:rPr>
                        <a:t>(3)</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lgn="ctr">
                        <a:spcAft>
                          <a:spcPts val="0"/>
                        </a:spcAft>
                      </a:pPr>
                      <a:endParaRPr lang="en-US" sz="1600" dirty="0">
                        <a:effectLst/>
                      </a:endParaRPr>
                    </a:p>
                    <a:p>
                      <a:pPr algn="ctr">
                        <a:spcAft>
                          <a:spcPts val="0"/>
                        </a:spcAft>
                      </a:pPr>
                      <a:r>
                        <a:rPr lang="en-US" sz="1600" dirty="0">
                          <a:effectLst/>
                        </a:rPr>
                        <a:t>(4)</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lgn="ctr">
                        <a:spcAft>
                          <a:spcPts val="0"/>
                        </a:spcAft>
                      </a:pPr>
                      <a:endParaRPr lang="en-US" sz="1600" dirty="0">
                        <a:effectLst/>
                      </a:endParaRPr>
                    </a:p>
                    <a:p>
                      <a:pPr algn="ctr">
                        <a:spcAft>
                          <a:spcPts val="0"/>
                        </a:spcAft>
                      </a:pPr>
                      <a:r>
                        <a:rPr lang="en-US" sz="1600" dirty="0">
                          <a:effectLst/>
                        </a:rPr>
                        <a:t>(5)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lgn="ctr">
                        <a:spcAft>
                          <a:spcPts val="0"/>
                        </a:spcAft>
                      </a:pPr>
                      <a:endParaRPr lang="en-US" sz="1600" dirty="0">
                        <a:effectLst/>
                      </a:endParaRPr>
                    </a:p>
                    <a:p>
                      <a:pPr algn="ctr">
                        <a:spcAft>
                          <a:spcPts val="0"/>
                        </a:spcAft>
                      </a:pPr>
                      <a:r>
                        <a:rPr lang="en-US" sz="1600" dirty="0">
                          <a:effectLst/>
                        </a:rPr>
                        <a:t>(6)</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extLst>
                  <a:ext uri="{0D108BD9-81ED-4DB2-BD59-A6C34878D82A}">
                    <a16:rowId xmlns:a16="http://schemas.microsoft.com/office/drawing/2014/main" val="3745416579"/>
                  </a:ext>
                </a:extLst>
              </a:tr>
              <a:tr h="271469">
                <a:tc>
                  <a:txBody>
                    <a:bodyPr/>
                    <a:lstStyle/>
                    <a:p>
                      <a:pPr algn="r">
                        <a:spcAft>
                          <a:spcPts val="0"/>
                        </a:spcAft>
                      </a:pPr>
                      <a:r>
                        <a:rPr lang="en-US" sz="1600">
                          <a:effectLst/>
                        </a:rPr>
                        <a:t>in Nenets</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lgn="just">
                        <a:spcAft>
                          <a:spcPts val="0"/>
                        </a:spcAft>
                      </a:pPr>
                      <a:r>
                        <a:rPr lang="en-US" sz="1600" dirty="0" err="1">
                          <a:effectLst/>
                          <a:latin typeface="Doulos SIL" panose="02000500070000020004" pitchFamily="2" charset="77"/>
                          <a:ea typeface="Doulos SIL" panose="02000500070000020004" pitchFamily="2" charset="77"/>
                          <a:cs typeface="Doulos SIL" panose="02000500070000020004" pitchFamily="2" charset="77"/>
                        </a:rPr>
                        <a:t>jurak</a:t>
                      </a:r>
                      <a:r>
                        <a:rPr lang="ru-RU" sz="1600" dirty="0">
                          <a:effectLst/>
                          <a:latin typeface="Doulos SIL" panose="02000500070000020004" pitchFamily="2" charset="77"/>
                          <a:ea typeface="Doulos SIL" panose="02000500070000020004" pitchFamily="2" charset="77"/>
                          <a:cs typeface="Doulos SIL" panose="02000500070000020004" pitchFamily="2" charset="77"/>
                        </a:rPr>
                        <a:t>°</a:t>
                      </a:r>
                    </a:p>
                  </a:txBody>
                  <a:tcPr marL="64022" marR="64022" marT="0" marB="0"/>
                </a:tc>
                <a:tc>
                  <a:txBody>
                    <a:bodyPr/>
                    <a:lstStyle/>
                    <a:p>
                      <a:pPr algn="just">
                        <a:spcAft>
                          <a:spcPts val="0"/>
                        </a:spcAft>
                      </a:pPr>
                      <a:r>
                        <a:rPr lang="en-US" sz="1600">
                          <a:effectLst/>
                          <a:latin typeface="Doulos SIL" panose="02000500070000020004" pitchFamily="2" charset="77"/>
                          <a:ea typeface="Doulos SIL" panose="02000500070000020004" pitchFamily="2" charset="77"/>
                          <a:cs typeface="Doulos SIL" panose="02000500070000020004" pitchFamily="2" charset="77"/>
                        </a:rPr>
                        <a:t>(p</a:t>
                      </a:r>
                      <a:r>
                        <a:rPr lang="ru-RU" sz="1600">
                          <a:effectLst/>
                          <a:latin typeface="Doulos SIL" panose="02000500070000020004" pitchFamily="2" charset="77"/>
                          <a:ea typeface="Doulos SIL" panose="02000500070000020004" pitchFamily="2" charset="77"/>
                          <a:cs typeface="Doulos SIL" panose="02000500070000020004" pitchFamily="2" charset="77"/>
                        </a:rPr>
                        <a:t>ʲ</a:t>
                      </a:r>
                      <a:r>
                        <a:rPr lang="en-US" sz="1600">
                          <a:effectLst/>
                          <a:latin typeface="Doulos SIL" panose="02000500070000020004" pitchFamily="2" charset="77"/>
                          <a:ea typeface="Doulos SIL" panose="02000500070000020004" pitchFamily="2" charset="77"/>
                          <a:cs typeface="Doulos SIL" panose="02000500070000020004" pitchFamily="2" charset="77"/>
                        </a:rPr>
                        <a:t>a) waj</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lgn="just">
                        <a:spcAft>
                          <a:spcPts val="0"/>
                        </a:spcAft>
                      </a:pPr>
                      <a:r>
                        <a:rPr lang="en-US" sz="1600">
                          <a:effectLst/>
                          <a:latin typeface="Doulos SIL" panose="02000500070000020004" pitchFamily="2" charset="77"/>
                          <a:ea typeface="Doulos SIL" panose="02000500070000020004" pitchFamily="2" charset="77"/>
                          <a:cs typeface="Doulos SIL" panose="02000500070000020004" pitchFamily="2" charset="77"/>
                        </a:rPr>
                        <a:t>manto</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lgn="just">
                        <a:spcAft>
                          <a:spcPts val="0"/>
                        </a:spcAft>
                      </a:pPr>
                      <a:r>
                        <a:rPr lang="en-US" sz="1600">
                          <a:effectLst/>
                          <a:latin typeface="Doulos SIL" panose="02000500070000020004" pitchFamily="2" charset="77"/>
                          <a:ea typeface="Doulos SIL" panose="02000500070000020004" pitchFamily="2" charset="77"/>
                          <a:cs typeface="Doulos SIL" panose="02000500070000020004" pitchFamily="2" charset="77"/>
                        </a:rPr>
                        <a:t>tawis</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lgn="just">
                        <a:spcAft>
                          <a:spcPts val="0"/>
                        </a:spcAft>
                      </a:pPr>
                      <a:r>
                        <a:rPr lang="en-US" sz="1600">
                          <a:effectLst/>
                          <a:latin typeface="Doulos SIL" panose="02000500070000020004" pitchFamily="2" charset="77"/>
                          <a:ea typeface="Doulos SIL" panose="02000500070000020004" pitchFamily="2" charset="77"/>
                          <a:cs typeface="Doulos SIL" panose="02000500070000020004" pitchFamily="2" charset="77"/>
                        </a:rPr>
                        <a:t>tu</a:t>
                      </a:r>
                      <a:r>
                        <a:rPr lang="ru-RU" sz="1600">
                          <a:effectLst/>
                          <a:latin typeface="Doulos SIL" panose="02000500070000020004" pitchFamily="2" charset="77"/>
                          <a:ea typeface="Doulos SIL" panose="02000500070000020004" pitchFamily="2" charset="77"/>
                          <a:cs typeface="Doulos SIL" panose="02000500070000020004" pitchFamily="2" charset="77"/>
                        </a:rPr>
                        <a:t>ŋ</a:t>
                      </a:r>
                      <a:r>
                        <a:rPr lang="en-US" sz="1600">
                          <a:effectLst/>
                          <a:latin typeface="Doulos SIL" panose="02000500070000020004" pitchFamily="2" charset="77"/>
                          <a:ea typeface="Doulos SIL" panose="02000500070000020004" pitchFamily="2" charset="77"/>
                          <a:cs typeface="Doulos SIL" panose="02000500070000020004" pitchFamily="2" charset="77"/>
                        </a:rPr>
                        <a:t>gos</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lgn="just">
                        <a:spcAft>
                          <a:spcPts val="0"/>
                        </a:spcAft>
                      </a:pPr>
                      <a:r>
                        <a:rPr lang="en-US" sz="1600">
                          <a:effectLst/>
                          <a:latin typeface="Doulos SIL" panose="02000500070000020004" pitchFamily="2" charset="77"/>
                          <a:ea typeface="Doulos SIL" panose="02000500070000020004" pitchFamily="2" charset="77"/>
                          <a:cs typeface="Doulos SIL" panose="02000500070000020004" pitchFamily="2" charset="77"/>
                        </a:rPr>
                        <a:t>lusa</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extLst>
                  <a:ext uri="{0D108BD9-81ED-4DB2-BD59-A6C34878D82A}">
                    <a16:rowId xmlns:a16="http://schemas.microsoft.com/office/drawing/2014/main" val="4125803568"/>
                  </a:ext>
                </a:extLst>
              </a:tr>
              <a:tr h="271469">
                <a:tc>
                  <a:txBody>
                    <a:bodyPr/>
                    <a:lstStyle/>
                    <a:p>
                      <a:pPr algn="r">
                        <a:spcAft>
                          <a:spcPts val="0"/>
                        </a:spcAft>
                      </a:pPr>
                      <a:r>
                        <a:rPr lang="en-US" sz="1600">
                          <a:effectLst/>
                        </a:rPr>
                        <a:t>in Nganasan</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lgn="just">
                        <a:spcAft>
                          <a:spcPts val="0"/>
                        </a:spcAft>
                      </a:pPr>
                      <a:r>
                        <a:rPr lang="en-US" sz="1600">
                          <a:effectLst/>
                          <a:latin typeface="Doulos SIL" panose="02000500070000020004" pitchFamily="2" charset="77"/>
                          <a:ea typeface="Doulos SIL" panose="02000500070000020004" pitchFamily="2" charset="77"/>
                          <a:cs typeface="Doulos SIL" panose="02000500070000020004" pitchFamily="2" charset="77"/>
                        </a:rPr>
                        <a:t>d</a:t>
                      </a:r>
                      <a:r>
                        <a:rPr lang="ru-RU" sz="1600">
                          <a:effectLst/>
                          <a:latin typeface="Doulos SIL" panose="02000500070000020004" pitchFamily="2" charset="77"/>
                          <a:ea typeface="Doulos SIL" panose="02000500070000020004" pitchFamily="2" charset="77"/>
                          <a:cs typeface="Doulos SIL" panose="02000500070000020004" pitchFamily="2" charset="77"/>
                        </a:rPr>
                        <a:t>’üriakə</a:t>
                      </a:r>
                    </a:p>
                  </a:txBody>
                  <a:tcPr marL="64022" marR="64022" marT="0" marB="0"/>
                </a:tc>
                <a:tc>
                  <a:txBody>
                    <a:bodyPr/>
                    <a:lstStyle/>
                    <a:p>
                      <a:pPr algn="just">
                        <a:spcAft>
                          <a:spcPts val="0"/>
                        </a:spcAft>
                      </a:pPr>
                      <a:r>
                        <a:rPr lang="ru-RU" sz="1600" dirty="0" err="1">
                          <a:effectLst/>
                          <a:latin typeface="Doulos SIL" panose="02000500070000020004" pitchFamily="2" charset="77"/>
                          <a:ea typeface="Doulos SIL" panose="02000500070000020004" pitchFamily="2" charset="77"/>
                          <a:cs typeface="Doulos SIL" panose="02000500070000020004" pitchFamily="2" charset="77"/>
                        </a:rPr>
                        <a:t>bai</a:t>
                      </a:r>
                      <a:endParaRPr lang="ru-RU" sz="1600" dirty="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lgn="just">
                        <a:spcAft>
                          <a:spcPts val="0"/>
                        </a:spcAft>
                      </a:pPr>
                      <a:r>
                        <a:rPr lang="ru-RU" sz="1600">
                          <a:effectLst/>
                          <a:latin typeface="Doulos SIL" panose="02000500070000020004" pitchFamily="2" charset="77"/>
                          <a:ea typeface="Doulos SIL" panose="02000500070000020004" pitchFamily="2" charset="77"/>
                          <a:cs typeface="Doulos SIL" panose="02000500070000020004" pitchFamily="2" charset="77"/>
                        </a:rPr>
                        <a:t>səmaʔtu</a:t>
                      </a:r>
                    </a:p>
                  </a:txBody>
                  <a:tcPr marL="64022" marR="64022" marT="0" marB="0"/>
                </a:tc>
                <a:tc>
                  <a:txBody>
                    <a:bodyPr/>
                    <a:lstStyle/>
                    <a:p>
                      <a:pPr algn="just">
                        <a:spcAft>
                          <a:spcPts val="0"/>
                        </a:spcAft>
                      </a:pPr>
                      <a:r>
                        <a:rPr lang="ru-RU" sz="1600">
                          <a:effectLst/>
                          <a:latin typeface="Doulos SIL" panose="02000500070000020004" pitchFamily="2" charset="77"/>
                          <a:ea typeface="Doulos SIL" panose="02000500070000020004" pitchFamily="2" charset="77"/>
                          <a:cs typeface="Doulos SIL" panose="02000500070000020004" pitchFamily="2" charset="77"/>
                        </a:rPr>
                        <a:t>ńaa</a:t>
                      </a:r>
                    </a:p>
                  </a:txBody>
                  <a:tcPr marL="64022" marR="64022" marT="0" marB="0"/>
                </a:tc>
                <a:tc>
                  <a:txBody>
                    <a:bodyPr/>
                    <a:lstStyle/>
                    <a:p>
                      <a:pPr algn="just">
                        <a:spcAft>
                          <a:spcPts val="0"/>
                        </a:spcAft>
                      </a:pPr>
                      <a:r>
                        <a:rPr lang="ru-RU" sz="1600">
                          <a:effectLst/>
                          <a:latin typeface="Doulos SIL" panose="02000500070000020004" pitchFamily="2" charset="77"/>
                          <a:ea typeface="Doulos SIL" panose="02000500070000020004" pitchFamily="2" charset="77"/>
                          <a:cs typeface="Doulos SIL" panose="02000500070000020004" pitchFamily="2" charset="77"/>
                        </a:rPr>
                        <a:t>aśa</a:t>
                      </a:r>
                    </a:p>
                  </a:txBody>
                  <a:tcPr marL="64022" marR="64022" marT="0" marB="0"/>
                </a:tc>
                <a:tc>
                  <a:txBody>
                    <a:bodyPr/>
                    <a:lstStyle/>
                    <a:p>
                      <a:pPr>
                        <a:spcAft>
                          <a:spcPts val="0"/>
                        </a:spcAft>
                      </a:pPr>
                      <a:r>
                        <a:rPr lang="ru-RU" sz="1600">
                          <a:effectLst/>
                          <a:latin typeface="Doulos SIL" panose="02000500070000020004" pitchFamily="2" charset="77"/>
                          <a:ea typeface="Doulos SIL" panose="02000500070000020004" pitchFamily="2" charset="77"/>
                          <a:cs typeface="Doulos SIL" panose="02000500070000020004" pitchFamily="2" charset="77"/>
                        </a:rPr>
                        <a:t>l’üəʔsa</a:t>
                      </a:r>
                    </a:p>
                  </a:txBody>
                  <a:tcPr marL="64022" marR="64022" marT="0" marB="0"/>
                </a:tc>
                <a:extLst>
                  <a:ext uri="{0D108BD9-81ED-4DB2-BD59-A6C34878D82A}">
                    <a16:rowId xmlns:a16="http://schemas.microsoft.com/office/drawing/2014/main" val="3104549462"/>
                  </a:ext>
                </a:extLst>
              </a:tr>
              <a:tr h="542939">
                <a:tc rowSpan="2">
                  <a:txBody>
                    <a:bodyPr/>
                    <a:lstStyle/>
                    <a:p>
                      <a:pPr algn="r">
                        <a:spcAft>
                          <a:spcPts val="0"/>
                        </a:spcAft>
                      </a:pPr>
                      <a:r>
                        <a:rPr lang="en-US" sz="1600">
                          <a:effectLst/>
                        </a:rPr>
                        <a:t>in Tundra Enets</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spcAft>
                          <a:spcPts val="0"/>
                        </a:spcAft>
                      </a:pPr>
                      <a:r>
                        <a:rPr lang="en-US" sz="1600">
                          <a:effectLst/>
                          <a:latin typeface="Doulos SIL" panose="02000500070000020004" pitchFamily="2" charset="77"/>
                          <a:ea typeface="Doulos SIL" panose="02000500070000020004" pitchFamily="2" charset="77"/>
                          <a:cs typeface="Doulos SIL" panose="02000500070000020004" pitchFamily="2" charset="77"/>
                        </a:rPr>
                        <a:t>d</a:t>
                      </a:r>
                      <a:r>
                        <a:rPr lang="ru-RU" sz="1600">
                          <a:effectLst/>
                          <a:latin typeface="Doulos SIL" panose="02000500070000020004" pitchFamily="2" charset="77"/>
                          <a:ea typeface="Doulos SIL" panose="02000500070000020004" pitchFamily="2" charset="77"/>
                          <a:cs typeface="Doulos SIL" panose="02000500070000020004" pitchFamily="2" charset="77"/>
                        </a:rPr>
                        <a:t>ʲ</a:t>
                      </a:r>
                      <a:r>
                        <a:rPr lang="en-US" sz="1600">
                          <a:effectLst/>
                          <a:latin typeface="Doulos SIL" panose="02000500070000020004" pitchFamily="2" charset="77"/>
                          <a:ea typeface="Doulos SIL" panose="02000500070000020004" pitchFamily="2" charset="77"/>
                          <a:cs typeface="Doulos SIL" panose="02000500070000020004" pitchFamily="2" charset="77"/>
                        </a:rPr>
                        <a:t>urako</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spcAft>
                          <a:spcPts val="0"/>
                        </a:spcAft>
                      </a:pPr>
                      <a:r>
                        <a:rPr lang="en-US" sz="1600" dirty="0">
                          <a:effectLst/>
                          <a:latin typeface="Doulos SIL" panose="02000500070000020004" pitchFamily="2" charset="77"/>
                          <a:ea typeface="Doulos SIL" panose="02000500070000020004" pitchFamily="2" charset="77"/>
                          <a:cs typeface="Doulos SIL" panose="02000500070000020004" pitchFamily="2" charset="77"/>
                        </a:rPr>
                        <a:t>(</a:t>
                      </a:r>
                      <a:r>
                        <a:rPr lang="en-US" sz="1600" dirty="0" err="1">
                          <a:effectLst/>
                          <a:latin typeface="Doulos SIL" panose="02000500070000020004" pitchFamily="2" charset="77"/>
                          <a:ea typeface="Doulos SIL" panose="02000500070000020004" pitchFamily="2" charset="77"/>
                          <a:cs typeface="Doulos SIL" panose="02000500070000020004" pitchFamily="2" charset="77"/>
                        </a:rPr>
                        <a:t>pe</a:t>
                      </a:r>
                      <a:r>
                        <a:rPr lang="en-US" sz="1600" dirty="0">
                          <a:effectLst/>
                          <a:latin typeface="Doulos SIL" panose="02000500070000020004" pitchFamily="2" charset="77"/>
                          <a:ea typeface="Doulos SIL" panose="02000500070000020004" pitchFamily="2" charset="77"/>
                          <a:cs typeface="Doulos SIL" panose="02000500070000020004" pitchFamily="2" charset="77"/>
                        </a:rPr>
                        <a:t>) </a:t>
                      </a:r>
                      <a:r>
                        <a:rPr lang="en-US" sz="1600" dirty="0" err="1">
                          <a:effectLst/>
                          <a:latin typeface="Doulos SIL" panose="02000500070000020004" pitchFamily="2" charset="77"/>
                          <a:ea typeface="Doulos SIL" panose="02000500070000020004" pitchFamily="2" charset="77"/>
                          <a:cs typeface="Doulos SIL" panose="02000500070000020004" pitchFamily="2" charset="77"/>
                        </a:rPr>
                        <a:t>baj</a:t>
                      </a:r>
                      <a:endParaRPr lang="ru-RU" sz="1600" dirty="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spcAft>
                          <a:spcPts val="0"/>
                        </a:spcAft>
                      </a:pPr>
                      <a:r>
                        <a:rPr lang="ru-RU" sz="1600" dirty="0" err="1">
                          <a:effectLst/>
                          <a:latin typeface="Doulos SIL" panose="02000500070000020004" pitchFamily="2" charset="77"/>
                          <a:ea typeface="Doulos SIL" panose="02000500070000020004" pitchFamily="2" charset="77"/>
                          <a:cs typeface="Doulos SIL" panose="02000500070000020004" pitchFamily="2" charset="77"/>
                        </a:rPr>
                        <a:t>sɔ</a:t>
                      </a:r>
                      <a:r>
                        <a:rPr lang="en-US" sz="1600" dirty="0" err="1">
                          <a:effectLst/>
                          <a:latin typeface="Doulos SIL" panose="02000500070000020004" pitchFamily="2" charset="77"/>
                          <a:ea typeface="Doulos SIL" panose="02000500070000020004" pitchFamily="2" charset="77"/>
                          <a:cs typeface="Doulos SIL" panose="02000500070000020004" pitchFamily="2" charset="77"/>
                        </a:rPr>
                        <a:t>matu</a:t>
                      </a:r>
                      <a:r>
                        <a:rPr lang="en-US" sz="1600" dirty="0">
                          <a:effectLst/>
                          <a:latin typeface="Doulos SIL" panose="02000500070000020004" pitchFamily="2" charset="77"/>
                          <a:ea typeface="Doulos SIL" panose="02000500070000020004" pitchFamily="2" charset="77"/>
                          <a:cs typeface="Doulos SIL" panose="02000500070000020004" pitchFamily="2" charset="77"/>
                        </a:rPr>
                        <a:t>, </a:t>
                      </a:r>
                      <a:r>
                        <a:rPr lang="en-US" sz="1600" dirty="0" err="1">
                          <a:effectLst/>
                          <a:latin typeface="Doulos SIL" panose="02000500070000020004" pitchFamily="2" charset="77"/>
                          <a:ea typeface="Doulos SIL" panose="02000500070000020004" pitchFamily="2" charset="77"/>
                          <a:cs typeface="Doulos SIL" panose="02000500070000020004" pitchFamily="2" charset="77"/>
                        </a:rPr>
                        <a:t>mandu</a:t>
                      </a:r>
                      <a:endParaRPr lang="ru-RU" sz="1600" dirty="0">
                        <a:effectLst/>
                        <a:latin typeface="Doulos SIL" panose="02000500070000020004" pitchFamily="2" charset="77"/>
                        <a:ea typeface="Doulos SIL" panose="02000500070000020004" pitchFamily="2" charset="77"/>
                        <a:cs typeface="Doulos SIL" panose="02000500070000020004" pitchFamily="2" charset="77"/>
                      </a:endParaRPr>
                    </a:p>
                    <a:p>
                      <a:pPr>
                        <a:spcAft>
                          <a:spcPts val="0"/>
                        </a:spcAft>
                      </a:pPr>
                      <a:r>
                        <a:rPr lang="en-US" sz="1600" b="1" dirty="0">
                          <a:effectLst/>
                          <a:latin typeface="Doulos SIL" panose="02000500070000020004" pitchFamily="2" charset="77"/>
                          <a:ea typeface="Doulos SIL" panose="02000500070000020004" pitchFamily="2" charset="77"/>
                          <a:cs typeface="Doulos SIL" panose="02000500070000020004" pitchFamily="2" charset="77"/>
                        </a:rPr>
                        <a:t>1930: </a:t>
                      </a: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ɔ</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ne</a:t>
                      </a: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j</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 </a:t>
                      </a:r>
                      <a:r>
                        <a:rPr lang="en-US" sz="1600" b="1" dirty="0" err="1">
                          <a:effectLst/>
                          <a:latin typeface="Doulos SIL" panose="02000500070000020004" pitchFamily="2" charset="77"/>
                          <a:ea typeface="Doulos SIL" panose="02000500070000020004" pitchFamily="2" charset="77"/>
                          <a:cs typeface="Doulos SIL" panose="02000500070000020004" pitchFamily="2" charset="77"/>
                        </a:rPr>
                        <a:t>enet</a:t>
                      </a: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ʃ</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e</a:t>
                      </a:r>
                      <a:r>
                        <a:rPr lang="ru-RU" sz="1600" b="1" dirty="0">
                          <a:effectLst/>
                          <a:latin typeface="Doulos SIL" panose="02000500070000020004" pitchFamily="2" charset="77"/>
                          <a:ea typeface="Doulos SIL" panose="02000500070000020004" pitchFamily="2" charset="77"/>
                          <a:cs typeface="Doulos SIL" panose="02000500070000020004" pitchFamily="2" charset="77"/>
                        </a:rPr>
                        <a:t>Ɂ</a:t>
                      </a:r>
                    </a:p>
                  </a:txBody>
                  <a:tcPr marL="64022" marR="64022" marT="0" marB="0"/>
                </a:tc>
                <a:tc>
                  <a:txBody>
                    <a:bodyPr/>
                    <a:lstStyle/>
                    <a:p>
                      <a:pPr>
                        <a:spcAft>
                          <a:spcPts val="0"/>
                        </a:spcAft>
                      </a:pPr>
                      <a:r>
                        <a:rPr lang="en-US" sz="1600" dirty="0">
                          <a:effectLst/>
                          <a:latin typeface="Doulos SIL" panose="02000500070000020004" pitchFamily="2" charset="77"/>
                          <a:ea typeface="Doulos SIL" panose="02000500070000020004" pitchFamily="2" charset="77"/>
                          <a:cs typeface="Doulos SIL" panose="02000500070000020004" pitchFamily="2" charset="77"/>
                        </a:rPr>
                        <a:t>tau,</a:t>
                      </a:r>
                      <a:endParaRPr lang="ru-RU" sz="1600" dirty="0">
                        <a:effectLst/>
                        <a:latin typeface="Doulos SIL" panose="02000500070000020004" pitchFamily="2" charset="77"/>
                        <a:ea typeface="Doulos SIL" panose="02000500070000020004" pitchFamily="2" charset="77"/>
                        <a:cs typeface="Doulos SIL" panose="02000500070000020004" pitchFamily="2" charset="77"/>
                      </a:endParaRPr>
                    </a:p>
                    <a:p>
                      <a:pPr>
                        <a:spcAft>
                          <a:spcPts val="0"/>
                        </a:spcAft>
                      </a:pPr>
                      <a:r>
                        <a:rPr lang="en-US" sz="1600" b="1" dirty="0">
                          <a:effectLst/>
                          <a:latin typeface="Doulos SIL" panose="02000500070000020004" pitchFamily="2" charset="77"/>
                          <a:ea typeface="Doulos SIL" panose="02000500070000020004" pitchFamily="2" charset="77"/>
                          <a:cs typeface="Doulos SIL" panose="02000500070000020004" pitchFamily="2" charset="77"/>
                        </a:rPr>
                        <a:t>1930: </a:t>
                      </a: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ɔ</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ne</a:t>
                      </a: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j</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 </a:t>
                      </a:r>
                      <a:r>
                        <a:rPr lang="en-US" sz="1600" b="1" dirty="0" err="1">
                          <a:effectLst/>
                          <a:latin typeface="Doulos SIL" panose="02000500070000020004" pitchFamily="2" charset="77"/>
                          <a:ea typeface="Doulos SIL" panose="02000500070000020004" pitchFamily="2" charset="77"/>
                          <a:cs typeface="Doulos SIL" panose="02000500070000020004" pitchFamily="2" charset="77"/>
                        </a:rPr>
                        <a:t>enet</a:t>
                      </a: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ʃ</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e</a:t>
                      </a:r>
                      <a:r>
                        <a:rPr lang="ru-RU" sz="1600" b="1" dirty="0">
                          <a:effectLst/>
                          <a:latin typeface="Doulos SIL" panose="02000500070000020004" pitchFamily="2" charset="77"/>
                          <a:ea typeface="Doulos SIL" panose="02000500070000020004" pitchFamily="2" charset="77"/>
                          <a:cs typeface="Doulos SIL" panose="02000500070000020004" pitchFamily="2" charset="77"/>
                        </a:rPr>
                        <a:t>Ɂ</a:t>
                      </a:r>
                    </a:p>
                  </a:txBody>
                  <a:tcPr marL="64022" marR="64022" marT="0" marB="0"/>
                </a:tc>
                <a:tc>
                  <a:txBody>
                    <a:bodyPr/>
                    <a:lstStyle/>
                    <a:p>
                      <a:pPr>
                        <a:spcAft>
                          <a:spcPts val="0"/>
                        </a:spcAft>
                      </a:pPr>
                      <a:r>
                        <a:rPr lang="ru-RU" sz="1600">
                          <a:effectLst/>
                          <a:latin typeface="Doulos SIL" panose="02000500070000020004" pitchFamily="2" charset="77"/>
                          <a:ea typeface="Doulos SIL" panose="02000500070000020004" pitchFamily="2" charset="77"/>
                          <a:cs typeface="Doulos SIL" panose="02000500070000020004" pitchFamily="2" charset="77"/>
                        </a:rPr>
                        <a:t>ɔʃ</a:t>
                      </a:r>
                      <a:r>
                        <a:rPr lang="en-US" sz="1600">
                          <a:effectLst/>
                          <a:latin typeface="Doulos SIL" panose="02000500070000020004" pitchFamily="2" charset="77"/>
                          <a:ea typeface="Doulos SIL" panose="02000500070000020004" pitchFamily="2" charset="77"/>
                          <a:cs typeface="Doulos SIL" panose="02000500070000020004" pitchFamily="2" charset="77"/>
                        </a:rPr>
                        <a:t>a</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rowSpan="2">
                  <a:txBody>
                    <a:bodyPr/>
                    <a:lstStyle/>
                    <a:p>
                      <a:pPr>
                        <a:spcAft>
                          <a:spcPts val="0"/>
                        </a:spcAft>
                      </a:pPr>
                      <a:r>
                        <a:rPr lang="ru-RU" sz="1600">
                          <a:effectLst/>
                          <a:latin typeface="Doulos SIL" panose="02000500070000020004" pitchFamily="2" charset="77"/>
                          <a:ea typeface="Doulos SIL" panose="02000500070000020004" pitchFamily="2" charset="77"/>
                          <a:cs typeface="Doulos SIL" panose="02000500070000020004" pitchFamily="2" charset="77"/>
                        </a:rPr>
                        <a:t>l</a:t>
                      </a:r>
                      <a:r>
                        <a:rPr lang="en-US" sz="1600">
                          <a:effectLst/>
                          <a:latin typeface="Doulos SIL" panose="02000500070000020004" pitchFamily="2" charset="77"/>
                          <a:ea typeface="Doulos SIL" panose="02000500070000020004" pitchFamily="2" charset="77"/>
                          <a:cs typeface="Doulos SIL" panose="02000500070000020004" pitchFamily="2" charset="77"/>
                        </a:rPr>
                        <a:t>o</a:t>
                      </a:r>
                      <a:r>
                        <a:rPr lang="ru-RU" sz="1600">
                          <a:effectLst/>
                          <a:latin typeface="Doulos SIL" panose="02000500070000020004" pitchFamily="2" charset="77"/>
                          <a:ea typeface="Doulos SIL" panose="02000500070000020004" pitchFamily="2" charset="77"/>
                          <a:cs typeface="Doulos SIL" panose="02000500070000020004" pitchFamily="2" charset="77"/>
                        </a:rPr>
                        <a:t>s</a:t>
                      </a:r>
                      <a:r>
                        <a:rPr lang="en-US" sz="1600">
                          <a:effectLst/>
                          <a:latin typeface="Doulos SIL" panose="02000500070000020004" pitchFamily="2" charset="77"/>
                          <a:ea typeface="Doulos SIL" panose="02000500070000020004" pitchFamily="2" charset="77"/>
                          <a:cs typeface="Doulos SIL" panose="02000500070000020004" pitchFamily="2" charset="77"/>
                        </a:rPr>
                        <a:t>a</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extLst>
                  <a:ext uri="{0D108BD9-81ED-4DB2-BD59-A6C34878D82A}">
                    <a16:rowId xmlns:a16="http://schemas.microsoft.com/office/drawing/2014/main" val="2423317206"/>
                  </a:ext>
                </a:extLst>
              </a:tr>
              <a:tr h="271469">
                <a:tc vMerge="1">
                  <a:txBody>
                    <a:bodyPr/>
                    <a:lstStyle/>
                    <a:p>
                      <a:endParaRPr lang="ru-RU"/>
                    </a:p>
                  </a:txBody>
                  <a:tcPr/>
                </a:tc>
                <a:tc gridSpan="5">
                  <a:txBody>
                    <a:bodyPr/>
                    <a:lstStyle/>
                    <a:p>
                      <a:pPr algn="ctr">
                        <a:spcAft>
                          <a:spcPts val="0"/>
                        </a:spcAft>
                      </a:pP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ɔ</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ne</a:t>
                      </a: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j</a:t>
                      </a:r>
                      <a:r>
                        <a:rPr lang="ru-RU" sz="1600" b="1" dirty="0">
                          <a:effectLst/>
                          <a:latin typeface="Doulos SIL" panose="02000500070000020004" pitchFamily="2" charset="77"/>
                          <a:ea typeface="Doulos SIL" panose="02000500070000020004" pitchFamily="2" charset="77"/>
                          <a:cs typeface="Doulos SIL" panose="02000500070000020004" pitchFamily="2" charset="77"/>
                        </a:rPr>
                        <a:t> </a:t>
                      </a:r>
                      <a:r>
                        <a:rPr lang="en-US" sz="1600" b="1" dirty="0" err="1">
                          <a:effectLst/>
                          <a:latin typeface="Doulos SIL" panose="02000500070000020004" pitchFamily="2" charset="77"/>
                          <a:ea typeface="Doulos SIL" panose="02000500070000020004" pitchFamily="2" charset="77"/>
                          <a:cs typeface="Doulos SIL" panose="02000500070000020004" pitchFamily="2" charset="77"/>
                        </a:rPr>
                        <a:t>enet</a:t>
                      </a: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ʃ</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e</a:t>
                      </a:r>
                      <a:r>
                        <a:rPr lang="ru-RU" sz="1600" b="1" dirty="0">
                          <a:effectLst/>
                          <a:latin typeface="Doulos SIL" panose="02000500070000020004" pitchFamily="2" charset="77"/>
                          <a:ea typeface="Doulos SIL" panose="02000500070000020004" pitchFamily="2" charset="77"/>
                          <a:cs typeface="Doulos SIL" panose="02000500070000020004" pitchFamily="2" charset="77"/>
                        </a:rPr>
                        <a:t>Ɂ</a:t>
                      </a:r>
                    </a:p>
                  </a:txBody>
                  <a:tcPr marL="64022" marR="64022"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val="2645668351"/>
                  </a:ext>
                </a:extLst>
              </a:tr>
              <a:tr h="542939">
                <a:tc rowSpan="2">
                  <a:txBody>
                    <a:bodyPr/>
                    <a:lstStyle/>
                    <a:p>
                      <a:pPr algn="r">
                        <a:spcAft>
                          <a:spcPts val="0"/>
                        </a:spcAft>
                      </a:pPr>
                      <a:r>
                        <a:rPr lang="en-US" sz="1600">
                          <a:effectLst/>
                        </a:rPr>
                        <a:t>in Forest Enets</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lgn="just">
                        <a:spcAft>
                          <a:spcPts val="0"/>
                        </a:spcAft>
                      </a:pPr>
                      <a:r>
                        <a:rPr lang="en-US" sz="1600">
                          <a:effectLst/>
                          <a:latin typeface="Doulos SIL" panose="02000500070000020004" pitchFamily="2" charset="77"/>
                          <a:ea typeface="Doulos SIL" panose="02000500070000020004" pitchFamily="2" charset="77"/>
                          <a:cs typeface="Doulos SIL" panose="02000500070000020004" pitchFamily="2" charset="77"/>
                        </a:rPr>
                        <a:t>d</a:t>
                      </a:r>
                      <a:r>
                        <a:rPr lang="ru-RU" sz="1600">
                          <a:effectLst/>
                          <a:latin typeface="Doulos SIL" panose="02000500070000020004" pitchFamily="2" charset="77"/>
                          <a:ea typeface="Doulos SIL" panose="02000500070000020004" pitchFamily="2" charset="77"/>
                          <a:cs typeface="Doulos SIL" panose="02000500070000020004" pitchFamily="2" charset="77"/>
                        </a:rPr>
                        <a:t>ʲ</a:t>
                      </a:r>
                      <a:r>
                        <a:rPr lang="en-US" sz="1600">
                          <a:effectLst/>
                          <a:latin typeface="Doulos SIL" panose="02000500070000020004" pitchFamily="2" charset="77"/>
                          <a:ea typeface="Doulos SIL" panose="02000500070000020004" pitchFamily="2" charset="77"/>
                          <a:cs typeface="Doulos SIL" panose="02000500070000020004" pitchFamily="2" charset="77"/>
                        </a:rPr>
                        <a:t>urako</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lgn="just">
                        <a:spcAft>
                          <a:spcPts val="0"/>
                        </a:spcAft>
                      </a:pPr>
                      <a:r>
                        <a:rPr lang="ru-RU" sz="1600" dirty="0" err="1">
                          <a:effectLst/>
                          <a:latin typeface="Doulos SIL" panose="02000500070000020004" pitchFamily="2" charset="77"/>
                          <a:ea typeface="Doulos SIL" panose="02000500070000020004" pitchFamily="2" charset="77"/>
                          <a:cs typeface="Doulos SIL" panose="02000500070000020004" pitchFamily="2" charset="77"/>
                        </a:rPr>
                        <a:t>ɔ</a:t>
                      </a:r>
                      <a:r>
                        <a:rPr lang="en-US" sz="1600" dirty="0">
                          <a:effectLst/>
                          <a:latin typeface="Doulos SIL" panose="02000500070000020004" pitchFamily="2" charset="77"/>
                          <a:ea typeface="Doulos SIL" panose="02000500070000020004" pitchFamily="2" charset="77"/>
                          <a:cs typeface="Doulos SIL" panose="02000500070000020004" pitchFamily="2" charset="77"/>
                        </a:rPr>
                        <a:t>n</a:t>
                      </a:r>
                      <a:r>
                        <a:rPr lang="ru-RU" sz="1600" dirty="0" err="1">
                          <a:effectLst/>
                          <a:latin typeface="Doulos SIL" panose="02000500070000020004" pitchFamily="2" charset="77"/>
                          <a:ea typeface="Doulos SIL" panose="02000500070000020004" pitchFamily="2" charset="77"/>
                          <a:cs typeface="Doulos SIL" panose="02000500070000020004" pitchFamily="2" charset="77"/>
                        </a:rPr>
                        <a:t>ɛj</a:t>
                      </a:r>
                      <a:r>
                        <a:rPr lang="en-US" sz="1600" dirty="0">
                          <a:effectLst/>
                          <a:latin typeface="Doulos SIL" panose="02000500070000020004" pitchFamily="2" charset="77"/>
                          <a:ea typeface="Doulos SIL" panose="02000500070000020004" pitchFamily="2" charset="77"/>
                          <a:cs typeface="Doulos SIL" panose="02000500070000020004" pitchFamily="2" charset="77"/>
                        </a:rPr>
                        <a:t> </a:t>
                      </a:r>
                      <a:r>
                        <a:rPr lang="en-US" sz="1600" dirty="0" err="1">
                          <a:effectLst/>
                          <a:latin typeface="Doulos SIL" panose="02000500070000020004" pitchFamily="2" charset="77"/>
                          <a:ea typeface="Doulos SIL" panose="02000500070000020004" pitchFamily="2" charset="77"/>
                          <a:cs typeface="Doulos SIL" panose="02000500070000020004" pitchFamily="2" charset="77"/>
                        </a:rPr>
                        <a:t>ent</a:t>
                      </a:r>
                      <a:r>
                        <a:rPr lang="ru-RU" sz="1600" dirty="0" err="1">
                          <a:effectLst/>
                          <a:latin typeface="Doulos SIL" panose="02000500070000020004" pitchFamily="2" charset="77"/>
                          <a:ea typeface="Doulos SIL" panose="02000500070000020004" pitchFamily="2" charset="77"/>
                          <a:cs typeface="Doulos SIL" panose="02000500070000020004" pitchFamily="2" charset="77"/>
                        </a:rPr>
                        <a:t>ʃ</a:t>
                      </a:r>
                      <a:r>
                        <a:rPr lang="en-US" sz="1600" dirty="0">
                          <a:effectLst/>
                          <a:latin typeface="Doulos SIL" panose="02000500070000020004" pitchFamily="2" charset="77"/>
                          <a:ea typeface="Doulos SIL" panose="02000500070000020004" pitchFamily="2" charset="77"/>
                          <a:cs typeface="Doulos SIL" panose="02000500070000020004" pitchFamily="2" charset="77"/>
                        </a:rPr>
                        <a:t>e</a:t>
                      </a:r>
                      <a:r>
                        <a:rPr lang="ru-RU" sz="1600" dirty="0">
                          <a:effectLst/>
                          <a:latin typeface="Doulos SIL" panose="02000500070000020004" pitchFamily="2" charset="77"/>
                          <a:ea typeface="Doulos SIL" panose="02000500070000020004" pitchFamily="2" charset="77"/>
                          <a:cs typeface="Doulos SIL" panose="02000500070000020004" pitchFamily="2" charset="77"/>
                        </a:rPr>
                        <a:t>Ɂ</a:t>
                      </a:r>
                    </a:p>
                    <a:p>
                      <a:pPr algn="just">
                        <a:spcAft>
                          <a:spcPts val="0"/>
                        </a:spcAft>
                      </a:pPr>
                      <a:r>
                        <a:rPr lang="en-US" sz="1600" dirty="0">
                          <a:effectLst/>
                          <a:latin typeface="Doulos SIL" panose="02000500070000020004" pitchFamily="2" charset="77"/>
                          <a:ea typeface="Doulos SIL" panose="02000500070000020004" pitchFamily="2" charset="77"/>
                          <a:cs typeface="Doulos SIL" panose="02000500070000020004" pitchFamily="2" charset="77"/>
                        </a:rPr>
                        <a:t>1930: </a:t>
                      </a:r>
                      <a:r>
                        <a:rPr lang="en-US" sz="1600" dirty="0" err="1">
                          <a:effectLst/>
                          <a:latin typeface="Doulos SIL" panose="02000500070000020004" pitchFamily="2" charset="77"/>
                          <a:ea typeface="Doulos SIL" panose="02000500070000020004" pitchFamily="2" charset="77"/>
                          <a:cs typeface="Doulos SIL" panose="02000500070000020004" pitchFamily="2" charset="77"/>
                        </a:rPr>
                        <a:t>pebaj</a:t>
                      </a:r>
                      <a:endParaRPr lang="ru-RU" sz="1600" dirty="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lgn="just">
                        <a:spcAft>
                          <a:spcPts val="0"/>
                        </a:spcAft>
                      </a:pPr>
                      <a:r>
                        <a:rPr lang="en-US" sz="1600" b="1">
                          <a:effectLst/>
                          <a:latin typeface="Doulos SIL" panose="02000500070000020004" pitchFamily="2" charset="77"/>
                          <a:ea typeface="Doulos SIL" panose="02000500070000020004" pitchFamily="2" charset="77"/>
                          <a:cs typeface="Doulos SIL" panose="02000500070000020004" pitchFamily="2" charset="77"/>
                        </a:rPr>
                        <a:t>madu</a:t>
                      </a:r>
                      <a:endParaRPr lang="ru-RU" sz="1600" b="1">
                        <a:effectLst/>
                        <a:latin typeface="Doulos SIL" panose="02000500070000020004" pitchFamily="2" charset="77"/>
                        <a:ea typeface="Doulos SIL" panose="02000500070000020004" pitchFamily="2" charset="77"/>
                        <a:cs typeface="Doulos SIL" panose="02000500070000020004" pitchFamily="2" charset="77"/>
                      </a:endParaRPr>
                    </a:p>
                    <a:p>
                      <a:pPr algn="just">
                        <a:spcAft>
                          <a:spcPts val="0"/>
                        </a:spcAft>
                      </a:pPr>
                      <a:r>
                        <a:rPr lang="en-US" sz="1600" b="1">
                          <a:effectLst/>
                          <a:latin typeface="Doulos SIL" panose="02000500070000020004" pitchFamily="2" charset="77"/>
                          <a:ea typeface="Doulos SIL" panose="02000500070000020004" pitchFamily="2" charset="77"/>
                          <a:cs typeface="Doulos SIL" panose="02000500070000020004" pitchFamily="2" charset="77"/>
                        </a:rPr>
                        <a:t>(also tau)</a:t>
                      </a:r>
                      <a:endParaRPr lang="ru-RU" sz="1600" b="1">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lgn="just">
                        <a:spcAft>
                          <a:spcPts val="0"/>
                        </a:spcAft>
                      </a:pPr>
                      <a:r>
                        <a:rPr lang="en-US" sz="1600" b="1" dirty="0">
                          <a:effectLst/>
                          <a:latin typeface="Doulos SIL" panose="02000500070000020004" pitchFamily="2" charset="77"/>
                          <a:ea typeface="Doulos SIL" panose="02000500070000020004" pitchFamily="2" charset="77"/>
                          <a:cs typeface="Doulos SIL" panose="02000500070000020004" pitchFamily="2" charset="77"/>
                        </a:rPr>
                        <a:t>tau</a:t>
                      </a:r>
                      <a:endParaRPr lang="ru-RU" sz="1600" b="1" dirty="0">
                        <a:effectLst/>
                        <a:latin typeface="Doulos SIL" panose="02000500070000020004" pitchFamily="2" charset="77"/>
                        <a:ea typeface="Doulos SIL" panose="02000500070000020004" pitchFamily="2" charset="77"/>
                        <a:cs typeface="Doulos SIL" panose="02000500070000020004" pitchFamily="2" charset="77"/>
                      </a:endParaRPr>
                    </a:p>
                    <a:p>
                      <a:pPr algn="just">
                        <a:spcAft>
                          <a:spcPts val="0"/>
                        </a:spcAft>
                      </a:pPr>
                      <a:r>
                        <a:rPr lang="en-US" sz="1600" b="1" dirty="0">
                          <a:effectLst/>
                          <a:latin typeface="Doulos SIL" panose="02000500070000020004" pitchFamily="2" charset="77"/>
                          <a:ea typeface="Doulos SIL" panose="02000500070000020004" pitchFamily="2" charset="77"/>
                          <a:cs typeface="Doulos SIL" panose="02000500070000020004" pitchFamily="2" charset="77"/>
                        </a:rPr>
                        <a:t>(also </a:t>
                      </a:r>
                      <a:r>
                        <a:rPr lang="en-US" sz="1600" b="1" dirty="0" err="1">
                          <a:effectLst/>
                          <a:latin typeface="Doulos SIL" panose="02000500070000020004" pitchFamily="2" charset="77"/>
                          <a:ea typeface="Doulos SIL" panose="02000500070000020004" pitchFamily="2" charset="77"/>
                          <a:cs typeface="Doulos SIL" panose="02000500070000020004" pitchFamily="2" charset="77"/>
                        </a:rPr>
                        <a:t>madu</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a:t>
                      </a:r>
                      <a:endParaRPr lang="ru-RU" sz="1600" b="1" dirty="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lgn="just">
                        <a:spcAft>
                          <a:spcPts val="0"/>
                        </a:spcAft>
                      </a:pPr>
                      <a:r>
                        <a:rPr lang="ru-RU" sz="1600">
                          <a:effectLst/>
                          <a:latin typeface="Doulos SIL" panose="02000500070000020004" pitchFamily="2" charset="77"/>
                          <a:ea typeface="Doulos SIL" panose="02000500070000020004" pitchFamily="2" charset="77"/>
                          <a:cs typeface="Doulos SIL" panose="02000500070000020004" pitchFamily="2" charset="77"/>
                        </a:rPr>
                        <a:t>ɔʃ</a:t>
                      </a:r>
                      <a:r>
                        <a:rPr lang="en-US" sz="1600">
                          <a:effectLst/>
                          <a:latin typeface="Doulos SIL" panose="02000500070000020004" pitchFamily="2" charset="77"/>
                          <a:ea typeface="Doulos SIL" panose="02000500070000020004" pitchFamily="2" charset="77"/>
                          <a:cs typeface="Doulos SIL" panose="02000500070000020004" pitchFamily="2" charset="77"/>
                        </a:rPr>
                        <a:t>a</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rowSpan="2">
                  <a:txBody>
                    <a:bodyPr/>
                    <a:lstStyle/>
                    <a:p>
                      <a:pPr algn="just">
                        <a:spcAft>
                          <a:spcPts val="0"/>
                        </a:spcAft>
                      </a:pPr>
                      <a:r>
                        <a:rPr lang="ru-RU" sz="1600">
                          <a:effectLst/>
                          <a:latin typeface="Doulos SIL" panose="02000500070000020004" pitchFamily="2" charset="77"/>
                          <a:ea typeface="Doulos SIL" panose="02000500070000020004" pitchFamily="2" charset="77"/>
                          <a:cs typeface="Doulos SIL" panose="02000500070000020004" pitchFamily="2" charset="77"/>
                        </a:rPr>
                        <a:t>l</a:t>
                      </a:r>
                      <a:r>
                        <a:rPr lang="en-US" sz="1600">
                          <a:effectLst/>
                          <a:latin typeface="Doulos SIL" panose="02000500070000020004" pitchFamily="2" charset="77"/>
                          <a:ea typeface="Doulos SIL" panose="02000500070000020004" pitchFamily="2" charset="77"/>
                          <a:cs typeface="Doulos SIL" panose="02000500070000020004" pitchFamily="2" charset="77"/>
                        </a:rPr>
                        <a:t>osa, rosa</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extLst>
                  <a:ext uri="{0D108BD9-81ED-4DB2-BD59-A6C34878D82A}">
                    <a16:rowId xmlns:a16="http://schemas.microsoft.com/office/drawing/2014/main" val="711276053"/>
                  </a:ext>
                </a:extLst>
              </a:tr>
              <a:tr h="271469">
                <a:tc vMerge="1">
                  <a:txBody>
                    <a:bodyPr/>
                    <a:lstStyle/>
                    <a:p>
                      <a:endParaRPr lang="ru-RU"/>
                    </a:p>
                  </a:txBody>
                  <a:tcPr/>
                </a:tc>
                <a:tc gridSpan="5">
                  <a:txBody>
                    <a:bodyPr/>
                    <a:lstStyle/>
                    <a:p>
                      <a:pPr algn="ctr">
                        <a:spcAft>
                          <a:spcPts val="0"/>
                        </a:spcAft>
                      </a:pP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ɔ</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n</a:t>
                      </a: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ɛj</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 </a:t>
                      </a:r>
                      <a:r>
                        <a:rPr lang="en-US" sz="1600" b="1" dirty="0" err="1">
                          <a:effectLst/>
                          <a:latin typeface="Doulos SIL" panose="02000500070000020004" pitchFamily="2" charset="77"/>
                          <a:ea typeface="Doulos SIL" panose="02000500070000020004" pitchFamily="2" charset="77"/>
                          <a:cs typeface="Doulos SIL" panose="02000500070000020004" pitchFamily="2" charset="77"/>
                        </a:rPr>
                        <a:t>ent</a:t>
                      </a:r>
                      <a:r>
                        <a:rPr lang="ru-RU" sz="1600" b="1" dirty="0" err="1">
                          <a:effectLst/>
                          <a:latin typeface="Doulos SIL" panose="02000500070000020004" pitchFamily="2" charset="77"/>
                          <a:ea typeface="Doulos SIL" panose="02000500070000020004" pitchFamily="2" charset="77"/>
                          <a:cs typeface="Doulos SIL" panose="02000500070000020004" pitchFamily="2" charset="77"/>
                        </a:rPr>
                        <a:t>ʃ</a:t>
                      </a:r>
                      <a:r>
                        <a:rPr lang="en-US" sz="1600" b="1" dirty="0">
                          <a:effectLst/>
                          <a:latin typeface="Doulos SIL" panose="02000500070000020004" pitchFamily="2" charset="77"/>
                          <a:ea typeface="Doulos SIL" panose="02000500070000020004" pitchFamily="2" charset="77"/>
                          <a:cs typeface="Doulos SIL" panose="02000500070000020004" pitchFamily="2" charset="77"/>
                        </a:rPr>
                        <a:t>e</a:t>
                      </a:r>
                      <a:r>
                        <a:rPr lang="ru-RU" sz="1600" b="1" dirty="0">
                          <a:effectLst/>
                          <a:latin typeface="Doulos SIL" panose="02000500070000020004" pitchFamily="2" charset="77"/>
                          <a:ea typeface="Doulos SIL" panose="02000500070000020004" pitchFamily="2" charset="77"/>
                          <a:cs typeface="Doulos SIL" panose="02000500070000020004" pitchFamily="2" charset="77"/>
                        </a:rPr>
                        <a:t>Ɂ</a:t>
                      </a:r>
                    </a:p>
                  </a:txBody>
                  <a:tcPr marL="64022" marR="64022"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val="1905858045"/>
                  </a:ext>
                </a:extLst>
              </a:tr>
              <a:tr h="271469">
                <a:tc rowSpan="2">
                  <a:txBody>
                    <a:bodyPr/>
                    <a:lstStyle/>
                    <a:p>
                      <a:pPr algn="r">
                        <a:spcAft>
                          <a:spcPts val="0"/>
                        </a:spcAft>
                      </a:pPr>
                      <a:r>
                        <a:rPr lang="en-US" sz="1600">
                          <a:effectLst/>
                        </a:rPr>
                        <a:t>in Dolgan</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rowSpan="2">
                  <a:txBody>
                    <a:bodyPr/>
                    <a:lstStyle/>
                    <a:p>
                      <a:pPr algn="just">
                        <a:spcAft>
                          <a:spcPts val="0"/>
                        </a:spcAft>
                      </a:pPr>
                      <a:r>
                        <a:rPr lang="en-US" sz="1600" dirty="0" err="1">
                          <a:effectLst/>
                          <a:latin typeface="Doulos SIL" panose="02000500070000020004" pitchFamily="2" charset="77"/>
                          <a:ea typeface="Doulos SIL" panose="02000500070000020004" pitchFamily="2" charset="77"/>
                          <a:cs typeface="Doulos SIL" panose="02000500070000020004" pitchFamily="2" charset="77"/>
                        </a:rPr>
                        <a:t>d'urak</a:t>
                      </a:r>
                      <a:r>
                        <a:rPr lang="en-US" sz="1600" dirty="0">
                          <a:effectLst/>
                          <a:latin typeface="Doulos SIL" panose="02000500070000020004" pitchFamily="2" charset="77"/>
                          <a:ea typeface="Doulos SIL" panose="02000500070000020004" pitchFamily="2" charset="77"/>
                          <a:cs typeface="Doulos SIL" panose="02000500070000020004" pitchFamily="2" charset="77"/>
                        </a:rPr>
                        <a:t>, </a:t>
                      </a:r>
                      <a:r>
                        <a:rPr lang="en-US" sz="1600" dirty="0" err="1">
                          <a:effectLst/>
                          <a:latin typeface="Doulos SIL" panose="02000500070000020004" pitchFamily="2" charset="77"/>
                          <a:ea typeface="Doulos SIL" panose="02000500070000020004" pitchFamily="2" charset="77"/>
                          <a:cs typeface="Doulos SIL" panose="02000500070000020004" pitchFamily="2" charset="77"/>
                        </a:rPr>
                        <a:t>n’en’ec</a:t>
                      </a:r>
                      <a:endParaRPr lang="ru-RU" sz="1600" dirty="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a:txBody>
                    <a:bodyPr/>
                    <a:lstStyle/>
                    <a:p>
                      <a:pPr algn="just">
                        <a:spcAft>
                          <a:spcPts val="0"/>
                        </a:spcAft>
                      </a:pPr>
                      <a:r>
                        <a:rPr lang="en-US" sz="1600" dirty="0">
                          <a:effectLst/>
                          <a:latin typeface="Doulos SIL" panose="02000500070000020004" pitchFamily="2" charset="77"/>
                          <a:ea typeface="Doulos SIL" panose="02000500070000020004" pitchFamily="2" charset="77"/>
                          <a:cs typeface="Doulos SIL" panose="02000500070000020004" pitchFamily="2" charset="77"/>
                        </a:rPr>
                        <a:t>?</a:t>
                      </a:r>
                      <a:endParaRPr lang="ru-RU" sz="1600" dirty="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gridSpan="2">
                  <a:txBody>
                    <a:bodyPr/>
                    <a:lstStyle/>
                    <a:p>
                      <a:pPr algn="ctr">
                        <a:spcAft>
                          <a:spcPts val="0"/>
                        </a:spcAft>
                      </a:pPr>
                      <a:r>
                        <a:rPr lang="en-US" sz="1600" b="1" dirty="0" err="1">
                          <a:effectLst/>
                          <a:latin typeface="Doulos SIL" panose="02000500070000020004" pitchFamily="2" charset="77"/>
                          <a:ea typeface="Doulos SIL" panose="02000500070000020004" pitchFamily="2" charset="77"/>
                          <a:cs typeface="Doulos SIL" panose="02000500070000020004" pitchFamily="2" charset="77"/>
                        </a:rPr>
                        <a:t>ha:maj</a:t>
                      </a:r>
                      <a:endParaRPr lang="ru-RU" sz="1600" b="1" dirty="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hMerge="1">
                  <a:txBody>
                    <a:bodyPr/>
                    <a:lstStyle/>
                    <a:p>
                      <a:endParaRPr lang="ru-RU"/>
                    </a:p>
                  </a:txBody>
                  <a:tcPr/>
                </a:tc>
                <a:tc rowSpan="2">
                  <a:txBody>
                    <a:bodyPr/>
                    <a:lstStyle/>
                    <a:p>
                      <a:pPr>
                        <a:spcAft>
                          <a:spcPts val="0"/>
                        </a:spcAft>
                      </a:pPr>
                      <a:r>
                        <a:rPr lang="en-US" sz="1600">
                          <a:effectLst/>
                          <a:latin typeface="Doulos SIL" panose="02000500070000020004" pitchFamily="2" charset="77"/>
                          <a:ea typeface="Doulos SIL" panose="02000500070000020004" pitchFamily="2" charset="77"/>
                          <a:cs typeface="Doulos SIL" panose="02000500070000020004" pitchFamily="2" charset="77"/>
                        </a:rPr>
                        <a:t>dalga:n,  dulga:n, haka</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rowSpan="2">
                  <a:txBody>
                    <a:bodyPr/>
                    <a:lstStyle/>
                    <a:p>
                      <a:pPr>
                        <a:spcAft>
                          <a:spcPts val="0"/>
                        </a:spcAft>
                      </a:pPr>
                      <a:r>
                        <a:rPr lang="en-US" sz="1600">
                          <a:effectLst/>
                          <a:latin typeface="Doulos SIL" panose="02000500070000020004" pitchFamily="2" charset="77"/>
                          <a:ea typeface="Doulos SIL" panose="02000500070000020004" pitchFamily="2" charset="77"/>
                          <a:cs typeface="Doulos SIL" panose="02000500070000020004" pitchFamily="2" charset="77"/>
                        </a:rPr>
                        <a:t>n'uːčča, nuːčča</a:t>
                      </a:r>
                      <a:endParaRPr lang="ru-RU" sz="160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extLst>
                  <a:ext uri="{0D108BD9-81ED-4DB2-BD59-A6C34878D82A}">
                    <a16:rowId xmlns:a16="http://schemas.microsoft.com/office/drawing/2014/main" val="95030063"/>
                  </a:ext>
                </a:extLst>
              </a:tr>
              <a:tr h="542939">
                <a:tc vMerge="1">
                  <a:txBody>
                    <a:bodyPr/>
                    <a:lstStyle/>
                    <a:p>
                      <a:endParaRPr lang="ru-RU"/>
                    </a:p>
                  </a:txBody>
                  <a:tcPr/>
                </a:tc>
                <a:tc vMerge="1">
                  <a:txBody>
                    <a:bodyPr/>
                    <a:lstStyle/>
                    <a:p>
                      <a:endParaRPr lang="ru-RU"/>
                    </a:p>
                  </a:txBody>
                  <a:tcPr/>
                </a:tc>
                <a:tc gridSpan="2">
                  <a:txBody>
                    <a:bodyPr/>
                    <a:lstStyle/>
                    <a:p>
                      <a:pPr algn="ctr"/>
                      <a:r>
                        <a:rPr lang="en-US" sz="1600" b="1" dirty="0" err="1">
                          <a:effectLst/>
                          <a:latin typeface="Doulos SIL" panose="02000500070000020004" pitchFamily="2" charset="77"/>
                          <a:ea typeface="Doulos SIL" panose="02000500070000020004" pitchFamily="2" charset="77"/>
                          <a:cs typeface="Doulos SIL" panose="02000500070000020004" pitchFamily="2" charset="77"/>
                        </a:rPr>
                        <a:t>en’ec</a:t>
                      </a:r>
                      <a:endParaRPr lang="ru-RU" b="1" dirty="0">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hMerge="1">
                  <a:txBody>
                    <a:bodyPr/>
                    <a:lstStyle/>
                    <a:p>
                      <a:endParaRPr lang="ru-RU"/>
                    </a:p>
                  </a:txBody>
                  <a:tcPr/>
                </a:tc>
                <a:tc>
                  <a:txBody>
                    <a:bodyPr/>
                    <a:lstStyle/>
                    <a:p>
                      <a:pPr>
                        <a:spcAft>
                          <a:spcPts val="0"/>
                        </a:spcAft>
                      </a:pPr>
                      <a:r>
                        <a:rPr lang="en-US" sz="1600" dirty="0" err="1">
                          <a:effectLst/>
                          <a:latin typeface="Doulos SIL" panose="02000500070000020004" pitchFamily="2" charset="77"/>
                          <a:ea typeface="Doulos SIL" panose="02000500070000020004" pitchFamily="2" charset="77"/>
                          <a:cs typeface="Doulos SIL" panose="02000500070000020004" pitchFamily="2" charset="77"/>
                        </a:rPr>
                        <a:t>nganasan</a:t>
                      </a:r>
                      <a:r>
                        <a:rPr lang="en-US" sz="1600" dirty="0">
                          <a:effectLst/>
                          <a:latin typeface="Doulos SIL" panose="02000500070000020004" pitchFamily="2" charset="77"/>
                          <a:ea typeface="Doulos SIL" panose="02000500070000020004" pitchFamily="2" charset="77"/>
                          <a:cs typeface="Doulos SIL" panose="02000500070000020004" pitchFamily="2" charset="77"/>
                        </a:rPr>
                        <a:t>, </a:t>
                      </a:r>
                      <a:r>
                        <a:rPr lang="en-US" sz="1600" dirty="0" err="1">
                          <a:effectLst/>
                          <a:latin typeface="Doulos SIL" panose="02000500070000020004" pitchFamily="2" charset="77"/>
                          <a:ea typeface="Doulos SIL" panose="02000500070000020004" pitchFamily="2" charset="77"/>
                          <a:cs typeface="Doulos SIL" panose="02000500070000020004" pitchFamily="2" charset="77"/>
                        </a:rPr>
                        <a:t>nganasan'in</a:t>
                      </a:r>
                      <a:endParaRPr lang="ru-RU" sz="1600" dirty="0">
                        <a:effectLst/>
                        <a:latin typeface="Doulos SIL" panose="02000500070000020004" pitchFamily="2" charset="77"/>
                        <a:ea typeface="Doulos SIL" panose="02000500070000020004" pitchFamily="2" charset="77"/>
                        <a:cs typeface="Doulos SIL" panose="02000500070000020004" pitchFamily="2" charset="77"/>
                      </a:endParaRPr>
                    </a:p>
                  </a:txBody>
                  <a:tcPr marL="64022" marR="64022" marT="0" marB="0"/>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289235037"/>
                  </a:ext>
                </a:extLst>
              </a:tr>
              <a:tr h="271469">
                <a:tc rowSpan="3">
                  <a:txBody>
                    <a:bodyPr/>
                    <a:lstStyle/>
                    <a:p>
                      <a:pPr algn="r">
                        <a:spcAft>
                          <a:spcPts val="0"/>
                        </a:spcAft>
                      </a:pPr>
                      <a:r>
                        <a:rPr lang="en-US" sz="1600">
                          <a:effectLst/>
                        </a:rPr>
                        <a:t>in local Russian of the 1930s</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gridSpan="2">
                  <a:txBody>
                    <a:bodyPr/>
                    <a:lstStyle/>
                    <a:p>
                      <a:pPr algn="ctr">
                        <a:spcAft>
                          <a:spcPts val="0"/>
                        </a:spcAft>
                      </a:pPr>
                      <a:r>
                        <a:rPr lang="en-US" sz="1600" b="1" dirty="0" err="1">
                          <a:effectLst/>
                        </a:rPr>
                        <a:t>jurak</a:t>
                      </a:r>
                      <a:endParaRPr lang="ru-RU" sz="1600" b="1" dirty="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hMerge="1">
                  <a:txBody>
                    <a:bodyPr/>
                    <a:lstStyle/>
                    <a:p>
                      <a:endParaRPr lang="ru-RU"/>
                    </a:p>
                  </a:txBody>
                  <a:tcPr/>
                </a:tc>
                <a:tc rowSpan="2">
                  <a:txBody>
                    <a:bodyPr/>
                    <a:lstStyle/>
                    <a:p>
                      <a:pPr>
                        <a:spcAft>
                          <a:spcPts val="0"/>
                        </a:spcAft>
                      </a:pPr>
                      <a:r>
                        <a:rPr lang="en-US" sz="1600" dirty="0" err="1">
                          <a:effectLst/>
                        </a:rPr>
                        <a:t>xantajskij</a:t>
                      </a:r>
                      <a:r>
                        <a:rPr lang="en-US" sz="1600" dirty="0">
                          <a:effectLst/>
                        </a:rPr>
                        <a:t> </a:t>
                      </a:r>
                      <a:r>
                        <a:rPr lang="en-US" sz="1600" dirty="0" err="1">
                          <a:effectLst/>
                        </a:rPr>
                        <a:t>samod'in</a:t>
                      </a:r>
                      <a:r>
                        <a:rPr lang="en-US" sz="1600" dirty="0">
                          <a:effectLst/>
                        </a:rPr>
                        <a:t>, </a:t>
                      </a:r>
                      <a:r>
                        <a:rPr lang="en-US" sz="1600" dirty="0" err="1">
                          <a:effectLst/>
                        </a:rPr>
                        <a:t>xantajskij</a:t>
                      </a:r>
                      <a:r>
                        <a:rPr lang="en-US" sz="1600" dirty="0">
                          <a:effectLst/>
                        </a:rPr>
                        <a:t>, </a:t>
                      </a:r>
                      <a:r>
                        <a:rPr lang="en-US" sz="1600" dirty="0" err="1">
                          <a:effectLst/>
                        </a:rPr>
                        <a:t>somatu</a:t>
                      </a:r>
                      <a:endParaRPr lang="ru-RU" sz="1600" dirty="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rowSpan="2">
                  <a:txBody>
                    <a:bodyPr/>
                    <a:lstStyle/>
                    <a:p>
                      <a:pPr>
                        <a:spcAft>
                          <a:spcPts val="0"/>
                        </a:spcAft>
                      </a:pPr>
                      <a:r>
                        <a:rPr lang="en-US" sz="1600">
                          <a:effectLst/>
                        </a:rPr>
                        <a:t>avamskij samod'in, tau,</a:t>
                      </a:r>
                      <a:endParaRPr lang="ru-RU" sz="1600">
                        <a:effectLst/>
                      </a:endParaRPr>
                    </a:p>
                    <a:p>
                      <a:pPr>
                        <a:spcAft>
                          <a:spcPts val="0"/>
                        </a:spcAft>
                      </a:pPr>
                      <a:r>
                        <a:rPr lang="en-US" sz="1600">
                          <a:effectLst/>
                        </a:rPr>
                        <a:t>avamskij tau, avamskij</a:t>
                      </a:r>
                      <a:endParaRPr lang="ru-RU" sz="160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rowSpan="3">
                  <a:txBody>
                    <a:bodyPr/>
                    <a:lstStyle/>
                    <a:p>
                      <a:pPr algn="just">
                        <a:spcAft>
                          <a:spcPts val="0"/>
                        </a:spcAft>
                      </a:pPr>
                      <a:r>
                        <a:rPr lang="en-US" sz="1600">
                          <a:effectLst/>
                        </a:rPr>
                        <a:t>dolgan</a:t>
                      </a:r>
                      <a:endParaRPr lang="ru-RU" sz="160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rowSpan="3">
                  <a:txBody>
                    <a:bodyPr/>
                    <a:lstStyle/>
                    <a:p>
                      <a:pPr algn="just">
                        <a:spcAft>
                          <a:spcPts val="0"/>
                        </a:spcAft>
                      </a:pPr>
                      <a:r>
                        <a:rPr lang="en-US" sz="1600" dirty="0" err="1">
                          <a:effectLst/>
                        </a:rPr>
                        <a:t>russk'ij</a:t>
                      </a:r>
                      <a:r>
                        <a:rPr lang="en-US" sz="1600" dirty="0">
                          <a:effectLst/>
                        </a:rPr>
                        <a:t>, </a:t>
                      </a:r>
                      <a:r>
                        <a:rPr lang="en-US" sz="1600" dirty="0" err="1">
                          <a:effectLst/>
                        </a:rPr>
                        <a:t>krest’janin</a:t>
                      </a:r>
                      <a:endParaRPr lang="ru-RU" sz="1600" dirty="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extLst>
                  <a:ext uri="{0D108BD9-81ED-4DB2-BD59-A6C34878D82A}">
                    <a16:rowId xmlns:a16="http://schemas.microsoft.com/office/drawing/2014/main" val="2753800635"/>
                  </a:ext>
                </a:extLst>
              </a:tr>
              <a:tr h="814408">
                <a:tc vMerge="1">
                  <a:txBody>
                    <a:bodyPr/>
                    <a:lstStyle/>
                    <a:p>
                      <a:endParaRPr lang="ru-RU"/>
                    </a:p>
                  </a:txBody>
                  <a:tcPr/>
                </a:tc>
                <a:tc rowSpan="2">
                  <a:txBody>
                    <a:bodyPr/>
                    <a:lstStyle/>
                    <a:p>
                      <a:pPr algn="just">
                        <a:spcAft>
                          <a:spcPts val="0"/>
                        </a:spcAft>
                      </a:pPr>
                      <a:r>
                        <a:rPr lang="en-US" sz="1600" dirty="0" err="1">
                          <a:effectLst/>
                        </a:rPr>
                        <a:t>jurak</a:t>
                      </a:r>
                      <a:endParaRPr lang="ru-RU" sz="1600" dirty="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a:txBody>
                    <a:bodyPr/>
                    <a:lstStyle/>
                    <a:p>
                      <a:pPr>
                        <a:spcAft>
                          <a:spcPts val="0"/>
                        </a:spcAft>
                      </a:pPr>
                      <a:r>
                        <a:rPr lang="en-US" sz="1600" dirty="0" err="1">
                          <a:effectLst/>
                        </a:rPr>
                        <a:t>karasinskij</a:t>
                      </a:r>
                      <a:r>
                        <a:rPr lang="en-US" sz="1600" dirty="0">
                          <a:effectLst/>
                        </a:rPr>
                        <a:t> </a:t>
                      </a:r>
                      <a:r>
                        <a:rPr lang="en-US" sz="1600" dirty="0" err="1">
                          <a:effectLst/>
                        </a:rPr>
                        <a:t>samod’in</a:t>
                      </a:r>
                      <a:r>
                        <a:rPr lang="en-US" sz="1600" dirty="0">
                          <a:effectLst/>
                        </a:rPr>
                        <a:t>, </a:t>
                      </a:r>
                      <a:r>
                        <a:rPr lang="en-US" sz="1600" dirty="0" err="1">
                          <a:effectLst/>
                        </a:rPr>
                        <a:t>karasinskij</a:t>
                      </a:r>
                      <a:endParaRPr lang="ru-RU" sz="1600" dirty="0">
                        <a:effectLst/>
                      </a:endParaRPr>
                    </a:p>
                    <a:p>
                      <a:pPr>
                        <a:spcAft>
                          <a:spcPts val="0"/>
                        </a:spcAft>
                      </a:pPr>
                      <a:r>
                        <a:rPr lang="en-US" sz="1600" dirty="0">
                          <a:effectLst/>
                        </a:rPr>
                        <a:t>(also </a:t>
                      </a:r>
                      <a:r>
                        <a:rPr lang="en-US" sz="1600" dirty="0" err="1">
                          <a:effectLst/>
                        </a:rPr>
                        <a:t>baj</a:t>
                      </a:r>
                      <a:r>
                        <a:rPr lang="en-US" sz="1600" dirty="0">
                          <a:effectLst/>
                        </a:rPr>
                        <a:t>, </a:t>
                      </a:r>
                      <a:r>
                        <a:rPr lang="en-US" sz="1600" dirty="0" err="1">
                          <a:effectLst/>
                        </a:rPr>
                        <a:t>muggad’i</a:t>
                      </a:r>
                      <a:r>
                        <a:rPr lang="en-US" sz="1600" dirty="0">
                          <a:effectLst/>
                        </a:rPr>
                        <a:t>, </a:t>
                      </a:r>
                      <a:r>
                        <a:rPr lang="en-US" sz="1600" dirty="0" err="1">
                          <a:effectLst/>
                        </a:rPr>
                        <a:t>chor</a:t>
                      </a:r>
                      <a:r>
                        <a:rPr lang="en-US" sz="1600" dirty="0">
                          <a:effectLst/>
                        </a:rPr>
                        <a:t>...)</a:t>
                      </a:r>
                      <a:endParaRPr lang="ru-RU" sz="1600" dirty="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967531236"/>
                  </a:ext>
                </a:extLst>
              </a:tr>
              <a:tr h="342730">
                <a:tc vMerge="1">
                  <a:txBody>
                    <a:bodyPr/>
                    <a:lstStyle/>
                    <a:p>
                      <a:endParaRPr lang="ru-RU"/>
                    </a:p>
                  </a:txBody>
                  <a:tcPr/>
                </a:tc>
                <a:tc vMerge="1">
                  <a:txBody>
                    <a:bodyPr/>
                    <a:lstStyle/>
                    <a:p>
                      <a:endParaRPr lang="ru-RU"/>
                    </a:p>
                  </a:txBody>
                  <a:tcPr/>
                </a:tc>
                <a:tc gridSpan="3">
                  <a:txBody>
                    <a:bodyPr/>
                    <a:lstStyle/>
                    <a:p>
                      <a:pPr algn="ctr"/>
                      <a:r>
                        <a:rPr lang="en-US" sz="1600" b="1" dirty="0" err="1">
                          <a:effectLst/>
                        </a:rPr>
                        <a:t>samod’in</a:t>
                      </a:r>
                      <a:endParaRPr lang="ru-RU" b="1" dirty="0"/>
                    </a:p>
                  </a:txBody>
                  <a:tcPr marL="64022" marR="64022" marT="0" marB="0"/>
                </a:tc>
                <a:tc hMerge="1">
                  <a:txBody>
                    <a:bodyPr/>
                    <a:lstStyle/>
                    <a:p>
                      <a:endParaRPr lang="ru-RU"/>
                    </a:p>
                  </a:txBody>
                  <a:tcPr/>
                </a:tc>
                <a:tc h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14860975"/>
                  </a:ext>
                </a:extLst>
              </a:tr>
              <a:tr h="814408">
                <a:tc rowSpan="2">
                  <a:txBody>
                    <a:bodyPr/>
                    <a:lstStyle/>
                    <a:p>
                      <a:pPr algn="r">
                        <a:spcAft>
                          <a:spcPts val="0"/>
                        </a:spcAft>
                      </a:pPr>
                      <a:r>
                        <a:rPr lang="en-US" sz="1600">
                          <a:effectLst/>
                        </a:rPr>
                        <a:t>in modern local Russian</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rowSpan="2">
                  <a:txBody>
                    <a:bodyPr/>
                    <a:lstStyle/>
                    <a:p>
                      <a:pPr algn="just">
                        <a:spcAft>
                          <a:spcPts val="0"/>
                        </a:spcAft>
                      </a:pPr>
                      <a:r>
                        <a:rPr lang="en-US" sz="1600">
                          <a:effectLst/>
                        </a:rPr>
                        <a:t>n'en'ec, tuxardskij</a:t>
                      </a:r>
                      <a:endParaRPr lang="ru-RU" sz="160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a:txBody>
                    <a:bodyPr/>
                    <a:lstStyle/>
                    <a:p>
                      <a:pPr algn="just">
                        <a:spcAft>
                          <a:spcPts val="0"/>
                        </a:spcAft>
                      </a:pPr>
                      <a:r>
                        <a:rPr lang="en-US" sz="1600">
                          <a:effectLst/>
                        </a:rPr>
                        <a:t>potapovskij, potapovskij enec</a:t>
                      </a:r>
                      <a:endParaRPr lang="ru-RU" sz="160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a:txBody>
                    <a:bodyPr/>
                    <a:lstStyle/>
                    <a:p>
                      <a:pPr>
                        <a:spcAft>
                          <a:spcPts val="0"/>
                        </a:spcAft>
                      </a:pPr>
                      <a:r>
                        <a:rPr lang="en-US" sz="1600">
                          <a:effectLst/>
                        </a:rPr>
                        <a:t>voroncovskij, voroncovskij en'ec, somatu </a:t>
                      </a:r>
                      <a:endParaRPr lang="ru-RU" sz="160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rowSpan="2">
                  <a:txBody>
                    <a:bodyPr/>
                    <a:lstStyle/>
                    <a:p>
                      <a:pPr algn="just">
                        <a:spcAft>
                          <a:spcPts val="0"/>
                        </a:spcAft>
                      </a:pPr>
                      <a:r>
                        <a:rPr lang="en-US" sz="1600" dirty="0" err="1">
                          <a:effectLst/>
                        </a:rPr>
                        <a:t>nganasan</a:t>
                      </a:r>
                      <a:r>
                        <a:rPr lang="en-US" sz="1600" dirty="0">
                          <a:effectLst/>
                        </a:rPr>
                        <a:t>(in), </a:t>
                      </a:r>
                      <a:r>
                        <a:rPr lang="en-US" sz="1600" dirty="0" err="1">
                          <a:effectLst/>
                        </a:rPr>
                        <a:t>avamskij</a:t>
                      </a:r>
                      <a:endParaRPr lang="ru-RU" sz="1600" dirty="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rowSpan="2">
                  <a:txBody>
                    <a:bodyPr/>
                    <a:lstStyle/>
                    <a:p>
                      <a:pPr algn="just">
                        <a:spcAft>
                          <a:spcPts val="0"/>
                        </a:spcAft>
                      </a:pPr>
                      <a:r>
                        <a:rPr lang="en-US" sz="1600" dirty="0" err="1">
                          <a:effectLst/>
                        </a:rPr>
                        <a:t>dolgan</a:t>
                      </a:r>
                      <a:r>
                        <a:rPr lang="en-US" sz="1600" dirty="0">
                          <a:effectLst/>
                        </a:rPr>
                        <a:t>('in)</a:t>
                      </a:r>
                      <a:endParaRPr lang="ru-RU" sz="1600" dirty="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rowSpan="2">
                  <a:txBody>
                    <a:bodyPr/>
                    <a:lstStyle/>
                    <a:p>
                      <a:pPr>
                        <a:spcAft>
                          <a:spcPts val="0"/>
                        </a:spcAft>
                      </a:pPr>
                      <a:r>
                        <a:rPr lang="en-US" sz="1600" dirty="0" err="1">
                          <a:effectLst/>
                        </a:rPr>
                        <a:t>russk'ij</a:t>
                      </a:r>
                      <a:endParaRPr lang="ru-RU" sz="1600" dirty="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extLst>
                  <a:ext uri="{0D108BD9-81ED-4DB2-BD59-A6C34878D82A}">
                    <a16:rowId xmlns:a16="http://schemas.microsoft.com/office/drawing/2014/main" val="1831493100"/>
                  </a:ext>
                </a:extLst>
              </a:tr>
              <a:tr h="271469">
                <a:tc vMerge="1">
                  <a:txBody>
                    <a:bodyPr/>
                    <a:lstStyle/>
                    <a:p>
                      <a:endParaRPr lang="ru-RU"/>
                    </a:p>
                  </a:txBody>
                  <a:tcPr/>
                </a:tc>
                <a:tc vMerge="1">
                  <a:txBody>
                    <a:bodyPr/>
                    <a:lstStyle/>
                    <a:p>
                      <a:endParaRPr lang="ru-RU"/>
                    </a:p>
                  </a:txBody>
                  <a:tcPr/>
                </a:tc>
                <a:tc gridSpan="2">
                  <a:txBody>
                    <a:bodyPr/>
                    <a:lstStyle/>
                    <a:p>
                      <a:pPr algn="ctr"/>
                      <a:r>
                        <a:rPr lang="en-US" sz="1600" b="1" dirty="0" err="1">
                          <a:effectLst/>
                        </a:rPr>
                        <a:t>en'ec</a:t>
                      </a:r>
                      <a:endParaRPr lang="ru-RU" b="1" dirty="0"/>
                    </a:p>
                  </a:txBody>
                  <a:tcPr marL="64022" marR="64022" marT="0" marB="0"/>
                </a:tc>
                <a:tc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729349710"/>
                  </a:ext>
                </a:extLst>
              </a:tr>
              <a:tr h="542939">
                <a:tc>
                  <a:txBody>
                    <a:bodyPr/>
                    <a:lstStyle/>
                    <a:p>
                      <a:pPr algn="r">
                        <a:spcAft>
                          <a:spcPts val="0"/>
                        </a:spcAft>
                      </a:pPr>
                      <a:r>
                        <a:rPr lang="en-US" sz="1600">
                          <a:effectLst/>
                        </a:rPr>
                        <a:t>in academic English</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22" marR="64022" marT="0" marB="0"/>
                </a:tc>
                <a:tc>
                  <a:txBody>
                    <a:bodyPr/>
                    <a:lstStyle/>
                    <a:p>
                      <a:pPr>
                        <a:spcAft>
                          <a:spcPts val="0"/>
                        </a:spcAft>
                      </a:pPr>
                      <a:r>
                        <a:rPr lang="en-US" sz="1600">
                          <a:effectLst/>
                        </a:rPr>
                        <a:t>a Nenets</a:t>
                      </a:r>
                      <a:endParaRPr lang="ru-RU" sz="160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a:txBody>
                    <a:bodyPr/>
                    <a:lstStyle/>
                    <a:p>
                      <a:pPr>
                        <a:spcAft>
                          <a:spcPts val="0"/>
                        </a:spcAft>
                      </a:pPr>
                      <a:r>
                        <a:rPr lang="en-US" sz="1600" dirty="0">
                          <a:effectLst/>
                        </a:rPr>
                        <a:t>a Forest Enets</a:t>
                      </a:r>
                      <a:endParaRPr lang="ru-RU" sz="1600" dirty="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a:txBody>
                    <a:bodyPr/>
                    <a:lstStyle/>
                    <a:p>
                      <a:pPr>
                        <a:spcAft>
                          <a:spcPts val="0"/>
                        </a:spcAft>
                      </a:pPr>
                      <a:r>
                        <a:rPr lang="en-US" sz="1600">
                          <a:effectLst/>
                        </a:rPr>
                        <a:t>a Tundra Enets</a:t>
                      </a:r>
                      <a:endParaRPr lang="ru-RU" sz="160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a:txBody>
                    <a:bodyPr/>
                    <a:lstStyle/>
                    <a:p>
                      <a:pPr>
                        <a:spcAft>
                          <a:spcPts val="0"/>
                        </a:spcAft>
                      </a:pPr>
                      <a:r>
                        <a:rPr lang="en-US" sz="1600">
                          <a:effectLst/>
                        </a:rPr>
                        <a:t>a Nganasan</a:t>
                      </a:r>
                      <a:endParaRPr lang="ru-RU" sz="160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a:txBody>
                    <a:bodyPr/>
                    <a:lstStyle/>
                    <a:p>
                      <a:pPr>
                        <a:spcAft>
                          <a:spcPts val="0"/>
                        </a:spcAft>
                      </a:pPr>
                      <a:r>
                        <a:rPr lang="en-US" sz="1600">
                          <a:effectLst/>
                        </a:rPr>
                        <a:t>a Dolgan</a:t>
                      </a:r>
                      <a:endParaRPr lang="ru-RU" sz="160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tc>
                  <a:txBody>
                    <a:bodyPr/>
                    <a:lstStyle/>
                    <a:p>
                      <a:pPr>
                        <a:spcAft>
                          <a:spcPts val="0"/>
                        </a:spcAft>
                      </a:pPr>
                      <a:r>
                        <a:rPr lang="en-US" sz="1600" dirty="0">
                          <a:effectLst/>
                        </a:rPr>
                        <a:t>a local Russian of the 1930s</a:t>
                      </a:r>
                      <a:endParaRPr lang="ru-RU" sz="1600" dirty="0">
                        <a:effectLst/>
                        <a:latin typeface="Times New Roman" panose="02020603050405020304" pitchFamily="18" charset="0"/>
                        <a:ea typeface="Doulos SIL" panose="02000500070000020004" pitchFamily="2" charset="77"/>
                        <a:cs typeface="Times New Roman" panose="02020603050405020304" pitchFamily="18" charset="0"/>
                      </a:endParaRPr>
                    </a:p>
                  </a:txBody>
                  <a:tcPr marL="64022" marR="64022" marT="0" marB="0"/>
                </a:tc>
                <a:extLst>
                  <a:ext uri="{0D108BD9-81ED-4DB2-BD59-A6C34878D82A}">
                    <a16:rowId xmlns:a16="http://schemas.microsoft.com/office/drawing/2014/main" val="3561865708"/>
                  </a:ext>
                </a:extLst>
              </a:tr>
            </a:tbl>
          </a:graphicData>
        </a:graphic>
      </p:graphicFrame>
      <p:sp>
        <p:nvSpPr>
          <p:cNvPr id="5" name="Rectangle 1">
            <a:extLst>
              <a:ext uri="{FF2B5EF4-FFF2-40B4-BE49-F238E27FC236}">
                <a16:creationId xmlns:a16="http://schemas.microsoft.com/office/drawing/2014/main" id="{D8A0DE85-28DA-334D-BA63-C94415F282C6}"/>
              </a:ext>
            </a:extLst>
          </p:cNvPr>
          <p:cNvSpPr>
            <a:spLocks noChangeArrowheads="1"/>
          </p:cNvSpPr>
          <p:nvPr/>
        </p:nvSpPr>
        <p:spPr bwMode="auto">
          <a:xfrm>
            <a:off x="282" y="-484973"/>
            <a:ext cx="1674770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ru-RU"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endParaRPr kumimoji="0" lang="en-US" altLang="ru-RU"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ru-RU" sz="1800" b="0" i="0" u="none" strike="noStrike" cap="none" normalizeH="0" baseline="0">
                <a:ln>
                  <a:noFill/>
                </a:ln>
                <a:solidFill>
                  <a:schemeClr val="tx1"/>
                </a:solidFill>
                <a:effectLst/>
                <a:latin typeface="Arial" panose="020B0604020202020204" pitchFamily="34" charset="0"/>
              </a:rPr>
            </a:br>
            <a:endParaRPr kumimoji="0" lang="en-US" altLang="ru-RU"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7B5D883D-C25A-AB4D-A4CC-0D193CE335FE}"/>
              </a:ext>
            </a:extLst>
          </p:cNvPr>
          <p:cNvSpPr txBox="1"/>
          <p:nvPr/>
        </p:nvSpPr>
        <p:spPr>
          <a:xfrm>
            <a:off x="8517215" y="22858"/>
            <a:ext cx="2912785" cy="369332"/>
          </a:xfrm>
          <a:prstGeom prst="rect">
            <a:avLst/>
          </a:prstGeom>
          <a:noFill/>
          <a:ln>
            <a:solidFill>
              <a:schemeClr val="tx1"/>
            </a:solidFill>
          </a:ln>
        </p:spPr>
        <p:txBody>
          <a:bodyPr wrap="none" rtlCol="0">
            <a:spAutoFit/>
          </a:bodyPr>
          <a:lstStyle/>
          <a:p>
            <a:r>
              <a:rPr lang="en-US" b="1" dirty="0"/>
              <a:t>Merges are shown in bold</a:t>
            </a:r>
            <a:endParaRPr lang="ru-RU" b="1" dirty="0"/>
          </a:p>
        </p:txBody>
      </p:sp>
    </p:spTree>
    <p:extLst>
      <p:ext uri="{BB962C8B-B14F-4D97-AF65-F5344CB8AC3E}">
        <p14:creationId xmlns:p14="http://schemas.microsoft.com/office/powerpoint/2010/main" val="263252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2848-CCB7-A14D-A138-7407460D56D3}"/>
              </a:ext>
            </a:extLst>
          </p:cNvPr>
          <p:cNvSpPr>
            <a:spLocks noGrp="1"/>
          </p:cNvSpPr>
          <p:nvPr>
            <p:ph type="title"/>
          </p:nvPr>
        </p:nvSpPr>
        <p:spPr/>
        <p:txBody>
          <a:bodyPr/>
          <a:lstStyle/>
          <a:p>
            <a:r>
              <a:rPr lang="en-US" dirty="0"/>
              <a:t>‘Ethnic’ groups and languages</a:t>
            </a:r>
            <a:endParaRPr lang="ru-RU" dirty="0"/>
          </a:p>
        </p:txBody>
      </p:sp>
      <p:sp>
        <p:nvSpPr>
          <p:cNvPr id="3" name="Content Placeholder 2">
            <a:extLst>
              <a:ext uri="{FF2B5EF4-FFF2-40B4-BE49-F238E27FC236}">
                <a16:creationId xmlns:a16="http://schemas.microsoft.com/office/drawing/2014/main" id="{6D5C9042-5A07-8746-83AC-82CC0624C0AB}"/>
              </a:ext>
            </a:extLst>
          </p:cNvPr>
          <p:cNvSpPr>
            <a:spLocks noGrp="1"/>
          </p:cNvSpPr>
          <p:nvPr>
            <p:ph idx="1"/>
          </p:nvPr>
        </p:nvSpPr>
        <p:spPr>
          <a:xfrm>
            <a:off x="1106129" y="2286000"/>
            <a:ext cx="10648335" cy="4262283"/>
          </a:xfrm>
        </p:spPr>
        <p:txBody>
          <a:bodyPr>
            <a:normAutofit fontScale="92500"/>
          </a:bodyPr>
          <a:lstStyle/>
          <a:p>
            <a:r>
              <a:rPr lang="en-US" dirty="0"/>
              <a:t>language shifts between clans did not necessarily lead to shifts in emic social categorizations (‘outsiders that acquired our language’), i.e. a shared language did not automatically mean a shared social identity</a:t>
            </a:r>
          </a:p>
          <a:p>
            <a:r>
              <a:rPr lang="en-US" dirty="0"/>
              <a:t>mismatches ‘named ethnic groups' &lt;-&gt; ‘languages' attested in the 1926 census</a:t>
            </a:r>
          </a:p>
          <a:p>
            <a:pPr lvl="1"/>
            <a:r>
              <a:rPr lang="en-US" dirty="0"/>
              <a:t>77% of those who named themselves Tundra Enets said their language was TE, the others chose Nenets</a:t>
            </a:r>
          </a:p>
          <a:p>
            <a:pPr lvl="1"/>
            <a:r>
              <a:rPr lang="en-US" dirty="0"/>
              <a:t>53% of those who named themselves Forest Enets said their language was FE, the others chose TE</a:t>
            </a:r>
          </a:p>
          <a:p>
            <a:pPr lvl="1"/>
            <a:r>
              <a:rPr lang="en-US" dirty="0"/>
              <a:t>84% of those who named themselves Nenets said their language was Nenets, the others chose FE or TE</a:t>
            </a:r>
          </a:p>
          <a:p>
            <a:pPr lvl="1"/>
            <a:r>
              <a:rPr lang="en-US" dirty="0"/>
              <a:t>50% of those who said they spoke TE, declared themselves as belonging to a different ‘ethnic’ group: FE, Nenets</a:t>
            </a:r>
            <a:endParaRPr lang="ru-RU" dirty="0"/>
          </a:p>
          <a:p>
            <a:r>
              <a:rPr lang="en-US" dirty="0"/>
              <a:t>holders of traditional knowledge in a particular language could function as such regardless their membership in a different ‘ethnic’ group</a:t>
            </a:r>
          </a:p>
          <a:p>
            <a:pPr lvl="1"/>
            <a:r>
              <a:rPr lang="en-US" dirty="0"/>
              <a:t>academic fieldtrips to the area: locals send researchers to </a:t>
            </a:r>
            <a:r>
              <a:rPr lang="en-US" dirty="0" err="1"/>
              <a:t>Nganasans</a:t>
            </a:r>
            <a:r>
              <a:rPr lang="en-US" dirty="0"/>
              <a:t> for traditional TE stories in TE or to TEs for traditional Nganasan stories in Nganasan</a:t>
            </a:r>
          </a:p>
        </p:txBody>
      </p:sp>
    </p:spTree>
    <p:extLst>
      <p:ext uri="{BB962C8B-B14F-4D97-AF65-F5344CB8AC3E}">
        <p14:creationId xmlns:p14="http://schemas.microsoft.com/office/powerpoint/2010/main" val="3875684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676C-003A-9B45-B6B5-80A89914069B}"/>
              </a:ext>
            </a:extLst>
          </p:cNvPr>
          <p:cNvSpPr>
            <a:spLocks noGrp="1"/>
          </p:cNvSpPr>
          <p:nvPr>
            <p:ph type="title"/>
          </p:nvPr>
        </p:nvSpPr>
        <p:spPr/>
        <p:txBody>
          <a:bodyPr/>
          <a:lstStyle/>
          <a:p>
            <a:r>
              <a:rPr lang="en-US" dirty="0"/>
              <a:t>Social categories and languages</a:t>
            </a:r>
            <a:endParaRPr lang="ru-RU"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F6A5D95-5AE2-AA44-92BE-CED4D3A47732}"/>
                  </a:ext>
                </a:extLst>
              </p:cNvPr>
              <p:cNvSpPr>
                <a:spLocks noGrp="1"/>
              </p:cNvSpPr>
              <p:nvPr>
                <p:ph idx="1"/>
              </p:nvPr>
            </p:nvSpPr>
            <p:spPr>
              <a:xfrm>
                <a:off x="1251678" y="2286001"/>
                <a:ext cx="10399548" cy="4085302"/>
              </a:xfrm>
            </p:spPr>
            <p:txBody>
              <a:bodyPr>
                <a:normAutofit/>
              </a:bodyPr>
              <a:lstStyle/>
              <a:p>
                <a:pPr marL="0" indent="0">
                  <a:buNone/>
                </a:pPr>
                <a:r>
                  <a:rPr lang="en-US" u="sng" dirty="0"/>
                  <a:t>Summing up</a:t>
                </a:r>
                <a:r>
                  <a:rPr lang="en-US" dirty="0"/>
                  <a:t>, at Lower Yenisei we see</a:t>
                </a:r>
              </a:p>
              <a:p>
                <a:r>
                  <a:rPr lang="en-US" dirty="0"/>
                  <a:t>no uniformity in categorization by ‘ethnic groups’,</a:t>
                </a:r>
              </a:p>
              <a:p>
                <a:r>
                  <a:rPr lang="en-US" dirty="0"/>
                  <a:t>no direct correlations between languages and social categories (neither clans, nor ‘ethnic’ groups)</a:t>
                </a:r>
              </a:p>
              <a:p>
                <a:r>
                  <a:rPr lang="en-US" dirty="0"/>
                  <a:t>numerous diachronic changes in social categories and languages spoken by their members.</a:t>
                </a:r>
              </a:p>
              <a:p>
                <a:pPr marL="0" indent="0">
                  <a:buNone/>
                </a:pPr>
                <a:r>
                  <a:rPr lang="en-US" dirty="0"/>
                  <a:t> </a:t>
                </a:r>
              </a:p>
              <a:p>
                <a:pPr marL="0" indent="0">
                  <a:buNone/>
                </a:pPr>
                <a:r>
                  <a:rPr lang="en-US" dirty="0"/>
                  <a:t>Anderson (2000), an ethnographer’s view:  the complexity and flexibility of ethnic categories at the Lower Yenisei river is not a chaotic mess, but a reflection of a profoundly distinct social world.</a:t>
                </a:r>
              </a:p>
              <a:p>
                <a:pPr marL="0" indent="0">
                  <a:buNone/>
                </a:pPr>
                <a:endParaRPr lang="en-US" dirty="0"/>
              </a:p>
              <a:p>
                <a:pPr marL="0" indent="0">
                  <a:buNone/>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 </m:t>
                    </m:r>
                  </m:oMath>
                </a14:m>
                <a:r>
                  <a:rPr lang="en-US" dirty="0"/>
                  <a:t>Multilingualism was a logical counterpart of this social order on the linguistic side.</a:t>
                </a:r>
                <a:endParaRPr lang="ru-RU" dirty="0"/>
              </a:p>
              <a:p>
                <a:endParaRPr lang="ru-RU" dirty="0"/>
              </a:p>
            </p:txBody>
          </p:sp>
        </mc:Choice>
        <mc:Fallback>
          <p:sp>
            <p:nvSpPr>
              <p:cNvPr id="3" name="Content Placeholder 2">
                <a:extLst>
                  <a:ext uri="{FF2B5EF4-FFF2-40B4-BE49-F238E27FC236}">
                    <a16:creationId xmlns:a16="http://schemas.microsoft.com/office/drawing/2014/main" id="{BF6A5D95-5AE2-AA44-92BE-CED4D3A47732}"/>
                  </a:ext>
                </a:extLst>
              </p:cNvPr>
              <p:cNvSpPr>
                <a:spLocks noGrp="1" noRot="1" noChangeAspect="1" noMove="1" noResize="1" noEditPoints="1" noAdjustHandles="1" noChangeArrowheads="1" noChangeShapeType="1" noTextEdit="1"/>
              </p:cNvSpPr>
              <p:nvPr>
                <p:ph idx="1"/>
              </p:nvPr>
            </p:nvSpPr>
            <p:spPr>
              <a:xfrm>
                <a:off x="1251678" y="2286001"/>
                <a:ext cx="10399548" cy="4085302"/>
              </a:xfrm>
              <a:blipFill>
                <a:blip r:embed="rId2"/>
                <a:stretch>
                  <a:fillRect l="-611" t="-621" r="-488"/>
                </a:stretch>
              </a:blipFill>
            </p:spPr>
            <p:txBody>
              <a:bodyPr/>
              <a:lstStyle/>
              <a:p>
                <a:r>
                  <a:rPr lang="fi-FI">
                    <a:noFill/>
                  </a:rPr>
                  <a:t> </a:t>
                </a:r>
              </a:p>
            </p:txBody>
          </p:sp>
        </mc:Fallback>
      </mc:AlternateContent>
    </p:spTree>
    <p:extLst>
      <p:ext uri="{BB962C8B-B14F-4D97-AF65-F5344CB8AC3E}">
        <p14:creationId xmlns:p14="http://schemas.microsoft.com/office/powerpoint/2010/main" val="98246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CD65-9FDE-154B-B055-34FA64C530A7}"/>
              </a:ext>
            </a:extLst>
          </p:cNvPr>
          <p:cNvSpPr>
            <a:spLocks noGrp="1"/>
          </p:cNvSpPr>
          <p:nvPr>
            <p:ph type="title"/>
          </p:nvPr>
        </p:nvSpPr>
        <p:spPr/>
        <p:txBody>
          <a:bodyPr/>
          <a:lstStyle/>
          <a:p>
            <a:r>
              <a:rPr lang="en-US" dirty="0"/>
              <a:t>Introduction	1</a:t>
            </a:r>
            <a:endParaRPr lang="ru-RU" dirty="0"/>
          </a:p>
        </p:txBody>
      </p:sp>
      <p:sp>
        <p:nvSpPr>
          <p:cNvPr id="3" name="Content Placeholder 2">
            <a:extLst>
              <a:ext uri="{FF2B5EF4-FFF2-40B4-BE49-F238E27FC236}">
                <a16:creationId xmlns:a16="http://schemas.microsoft.com/office/drawing/2014/main" id="{3A783721-0B8E-444B-B4FE-951058A765A6}"/>
              </a:ext>
            </a:extLst>
          </p:cNvPr>
          <p:cNvSpPr>
            <a:spLocks noGrp="1"/>
          </p:cNvSpPr>
          <p:nvPr>
            <p:ph idx="1"/>
          </p:nvPr>
        </p:nvSpPr>
        <p:spPr>
          <a:xfrm>
            <a:off x="1251678" y="2286001"/>
            <a:ext cx="10178322" cy="4067502"/>
          </a:xfrm>
        </p:spPr>
        <p:txBody>
          <a:bodyPr>
            <a:normAutofit/>
          </a:bodyPr>
          <a:lstStyle/>
          <a:p>
            <a:r>
              <a:rPr lang="en-US" dirty="0"/>
              <a:t>multilingual Lower Yenisei area in Siberia</a:t>
            </a:r>
          </a:p>
          <a:p>
            <a:r>
              <a:rPr lang="en-US" dirty="0"/>
              <a:t>a comprehensive study of the </a:t>
            </a:r>
            <a:r>
              <a:rPr lang="en-US"/>
              <a:t>sociolinguistic landscape</a:t>
            </a:r>
            <a:endParaRPr lang="en-US" dirty="0"/>
          </a:p>
          <a:p>
            <a:r>
              <a:rPr lang="en-US" dirty="0"/>
              <a:t>illuminating parallels between indigenous communities in the Northern Siberia and</a:t>
            </a:r>
          </a:p>
          <a:p>
            <a:pPr lvl="1"/>
            <a:r>
              <a:rPr lang="en-US" sz="2000" dirty="0"/>
              <a:t>Australia (</a:t>
            </a:r>
            <a:r>
              <a:rPr lang="en-US" sz="2000" dirty="0" err="1"/>
              <a:t>Merlan</a:t>
            </a:r>
            <a:r>
              <a:rPr lang="en-US" sz="2000" dirty="0"/>
              <a:t> 1981, Singer 2018),</a:t>
            </a:r>
          </a:p>
          <a:p>
            <a:pPr lvl="1"/>
            <a:r>
              <a:rPr lang="en-US" sz="2000" dirty="0"/>
              <a:t>West Papua (de Vries 2012),</a:t>
            </a:r>
          </a:p>
          <a:p>
            <a:pPr lvl="1"/>
            <a:r>
              <a:rPr lang="en-US" sz="2000" dirty="0"/>
              <a:t>Vanuatu (Francois 2012),</a:t>
            </a:r>
          </a:p>
          <a:p>
            <a:pPr lvl="1"/>
            <a:r>
              <a:rPr lang="en-US" sz="2000" dirty="0"/>
              <a:t>Amazon (</a:t>
            </a:r>
            <a:r>
              <a:rPr lang="en-US" sz="2000" dirty="0" err="1"/>
              <a:t>Aikhenvald</a:t>
            </a:r>
            <a:r>
              <a:rPr lang="en-US" sz="2000" dirty="0"/>
              <a:t> 2003, Ball 2011),</a:t>
            </a:r>
          </a:p>
          <a:p>
            <a:pPr lvl="1"/>
            <a:r>
              <a:rPr lang="en-US" sz="2000" dirty="0"/>
              <a:t>Arizona (</a:t>
            </a:r>
            <a:r>
              <a:rPr lang="en-US" sz="2000" dirty="0" err="1"/>
              <a:t>Kroskrity</a:t>
            </a:r>
            <a:r>
              <a:rPr lang="en-US" sz="2000" dirty="0"/>
              <a:t> 2018),</a:t>
            </a:r>
          </a:p>
          <a:p>
            <a:pPr lvl="1"/>
            <a:r>
              <a:rPr lang="en-US" sz="2000" dirty="0"/>
              <a:t>Africa (Childs et al. 2014). </a:t>
            </a:r>
            <a:endParaRPr lang="ru-RU" sz="2000" dirty="0"/>
          </a:p>
        </p:txBody>
      </p:sp>
    </p:spTree>
    <p:extLst>
      <p:ext uri="{BB962C8B-B14F-4D97-AF65-F5344CB8AC3E}">
        <p14:creationId xmlns:p14="http://schemas.microsoft.com/office/powerpoint/2010/main" val="2563021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5F33-F82B-124E-96FF-B87EA1CE593D}"/>
              </a:ext>
            </a:extLst>
          </p:cNvPr>
          <p:cNvSpPr>
            <a:spLocks noGrp="1"/>
          </p:cNvSpPr>
          <p:nvPr>
            <p:ph type="title"/>
          </p:nvPr>
        </p:nvSpPr>
        <p:spPr/>
        <p:txBody>
          <a:bodyPr/>
          <a:lstStyle/>
          <a:p>
            <a:r>
              <a:rPr lang="en-US" dirty="0"/>
              <a:t>Aspects of multilingualism 1</a:t>
            </a:r>
            <a:endParaRPr lang="ru-RU" dirty="0"/>
          </a:p>
        </p:txBody>
      </p:sp>
      <p:sp>
        <p:nvSpPr>
          <p:cNvPr id="3" name="Content Placeholder 2">
            <a:extLst>
              <a:ext uri="{FF2B5EF4-FFF2-40B4-BE49-F238E27FC236}">
                <a16:creationId xmlns:a16="http://schemas.microsoft.com/office/drawing/2014/main" id="{DE1F2DC0-9AB9-594C-974A-E288FCDD4354}"/>
              </a:ext>
            </a:extLst>
          </p:cNvPr>
          <p:cNvSpPr>
            <a:spLocks noGrp="1"/>
          </p:cNvSpPr>
          <p:nvPr>
            <p:ph idx="1"/>
          </p:nvPr>
        </p:nvSpPr>
        <p:spPr>
          <a:xfrm>
            <a:off x="1251677" y="1445342"/>
            <a:ext cx="10443793" cy="5102941"/>
          </a:xfrm>
        </p:spPr>
        <p:txBody>
          <a:bodyPr>
            <a:normAutofit/>
          </a:bodyPr>
          <a:lstStyle/>
          <a:p>
            <a:pPr marL="0" indent="0">
              <a:buNone/>
            </a:pPr>
            <a:r>
              <a:rPr lang="en-US" sz="2200" b="1" dirty="0"/>
              <a:t>Language use within families and child language acquisition</a:t>
            </a:r>
          </a:p>
          <a:p>
            <a:r>
              <a:rPr lang="en-US" dirty="0"/>
              <a:t>Ca. 50% of all marriages in the area were mixed, i.e. multiethnic (the 1926 census).</a:t>
            </a:r>
          </a:p>
          <a:p>
            <a:r>
              <a:rPr lang="en-US" dirty="0"/>
              <a:t>In multiethnic families, one language was usually chosen for communication with children, usually the one that was heard the most often in the whereabouts of the family</a:t>
            </a:r>
          </a:p>
          <a:p>
            <a:pPr lvl="1"/>
            <a:r>
              <a:rPr lang="en-US" dirty="0"/>
              <a:t>occasionally, the language of the husband could be chosen even if in the minority</a:t>
            </a:r>
          </a:p>
          <a:p>
            <a:pPr lvl="1"/>
            <a:r>
              <a:rPr lang="en-US" dirty="0"/>
              <a:t>the linguistic majority of the focus area was Enets, with TE in the north and FE in the south, and so this contributed to the maintenance of TE and TE despite numerous speakers of other languages around. </a:t>
            </a:r>
            <a:endParaRPr lang="ru-RU" dirty="0"/>
          </a:p>
          <a:p>
            <a:r>
              <a:rPr lang="en-US" dirty="0"/>
              <a:t>It was rare for each parent to practice speaking different languages to the children.</a:t>
            </a:r>
          </a:p>
          <a:p>
            <a:r>
              <a:rPr lang="en-US" dirty="0"/>
              <a:t>When communicating between themselves, parents used the same language as chosen for communication with children, or they spoke each their own language (=receptive bilingualism). </a:t>
            </a:r>
          </a:p>
          <a:p>
            <a:pPr lvl="1"/>
            <a:r>
              <a:rPr lang="en-US" dirty="0"/>
              <a:t>This often vanished with time as the spouse with the minority language acquired the other language.</a:t>
            </a:r>
            <a:endParaRPr lang="ru-RU" dirty="0"/>
          </a:p>
          <a:p>
            <a:r>
              <a:rPr lang="en-US" dirty="0"/>
              <a:t>Children usually acquired their second and third languages when playing with their peers and while listening to the adults conversing with visitors to their tents. </a:t>
            </a:r>
          </a:p>
          <a:p>
            <a:endParaRPr lang="en-US" dirty="0"/>
          </a:p>
        </p:txBody>
      </p:sp>
    </p:spTree>
    <p:extLst>
      <p:ext uri="{BB962C8B-B14F-4D97-AF65-F5344CB8AC3E}">
        <p14:creationId xmlns:p14="http://schemas.microsoft.com/office/powerpoint/2010/main" val="104624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92E6-C134-2048-9679-6F7F9FD4AC72}"/>
              </a:ext>
            </a:extLst>
          </p:cNvPr>
          <p:cNvSpPr>
            <a:spLocks noGrp="1"/>
          </p:cNvSpPr>
          <p:nvPr>
            <p:ph type="title"/>
          </p:nvPr>
        </p:nvSpPr>
        <p:spPr/>
        <p:txBody>
          <a:bodyPr/>
          <a:lstStyle/>
          <a:p>
            <a:r>
              <a:rPr lang="en-US" dirty="0"/>
              <a:t>Aspects of multilingualism 2</a:t>
            </a:r>
            <a:endParaRPr lang="ru-RU" dirty="0"/>
          </a:p>
        </p:txBody>
      </p:sp>
      <p:sp>
        <p:nvSpPr>
          <p:cNvPr id="3" name="Content Placeholder 2">
            <a:extLst>
              <a:ext uri="{FF2B5EF4-FFF2-40B4-BE49-F238E27FC236}">
                <a16:creationId xmlns:a16="http://schemas.microsoft.com/office/drawing/2014/main" id="{EFF646AF-509D-9348-A909-552C743A48B4}"/>
              </a:ext>
            </a:extLst>
          </p:cNvPr>
          <p:cNvSpPr>
            <a:spLocks noGrp="1"/>
          </p:cNvSpPr>
          <p:nvPr>
            <p:ph idx="1"/>
          </p:nvPr>
        </p:nvSpPr>
        <p:spPr>
          <a:xfrm>
            <a:off x="1001922" y="1491058"/>
            <a:ext cx="10677833" cy="5366941"/>
          </a:xfrm>
        </p:spPr>
        <p:txBody>
          <a:bodyPr>
            <a:normAutofit lnSpcReduction="10000"/>
          </a:bodyPr>
          <a:lstStyle/>
          <a:p>
            <a:pPr marL="0" indent="0">
              <a:buNone/>
            </a:pPr>
            <a:r>
              <a:rPr lang="en-US" sz="2200" b="1" dirty="0"/>
              <a:t>Language use beyond the family</a:t>
            </a:r>
          </a:p>
          <a:p>
            <a:r>
              <a:rPr lang="en-US" dirty="0"/>
              <a:t>Everyone could at least understand all languages regularly used around them, and often also speak them. </a:t>
            </a:r>
          </a:p>
          <a:p>
            <a:pPr lvl="1"/>
            <a:r>
              <a:rPr lang="en-US" dirty="0"/>
              <a:t>Remember the relatedness of most local languages!</a:t>
            </a:r>
          </a:p>
          <a:p>
            <a:r>
              <a:rPr lang="en-US" dirty="0"/>
              <a:t>Adults whose native language was not practiced in the family used every opportunity to speak it, either with adults from the same ‘ethnic’ group or with those having a good command of it.</a:t>
            </a:r>
          </a:p>
          <a:p>
            <a:pPr lvl="1"/>
            <a:r>
              <a:rPr lang="en-US" dirty="0"/>
              <a:t>Remember the spring visits!</a:t>
            </a:r>
          </a:p>
          <a:p>
            <a:r>
              <a:rPr lang="en-US" dirty="0"/>
              <a:t>It was also common to use the language of one's interlocutor: a kind of politeness often conditioned by practical needs (if one needs something from his/her interlocutor).</a:t>
            </a:r>
          </a:p>
          <a:p>
            <a:r>
              <a:rPr lang="en-US" dirty="0"/>
              <a:t>Little emblematic value: no language was seen as better than the others, and one's repertoires did not influence one's social weight.</a:t>
            </a:r>
          </a:p>
          <a:p>
            <a:r>
              <a:rPr lang="en-US" dirty="0"/>
              <a:t>It was the multilingualism per se that was appreciated in contrast to any single local language.</a:t>
            </a:r>
          </a:p>
          <a:p>
            <a:pPr lvl="1"/>
            <a:r>
              <a:rPr lang="en-US" dirty="0"/>
              <a:t>The most respected adults were usually multilingual, just because rich life experience inevitably presupposed confronting many people and thus acquiring many languages. </a:t>
            </a:r>
          </a:p>
        </p:txBody>
      </p:sp>
    </p:spTree>
    <p:extLst>
      <p:ext uri="{BB962C8B-B14F-4D97-AF65-F5344CB8AC3E}">
        <p14:creationId xmlns:p14="http://schemas.microsoft.com/office/powerpoint/2010/main" val="330233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0C18-F3A2-4243-AB6F-2299BCB82F75}"/>
              </a:ext>
            </a:extLst>
          </p:cNvPr>
          <p:cNvSpPr>
            <a:spLocks noGrp="1"/>
          </p:cNvSpPr>
          <p:nvPr>
            <p:ph type="title"/>
          </p:nvPr>
        </p:nvSpPr>
        <p:spPr/>
        <p:txBody>
          <a:bodyPr/>
          <a:lstStyle/>
          <a:p>
            <a:r>
              <a:rPr lang="en-US" dirty="0"/>
              <a:t>The Cross-linguistic parallels</a:t>
            </a:r>
            <a:endParaRPr lang="ru-RU" dirty="0"/>
          </a:p>
        </p:txBody>
      </p:sp>
      <p:sp>
        <p:nvSpPr>
          <p:cNvPr id="3" name="Content Placeholder 2">
            <a:extLst>
              <a:ext uri="{FF2B5EF4-FFF2-40B4-BE49-F238E27FC236}">
                <a16:creationId xmlns:a16="http://schemas.microsoft.com/office/drawing/2014/main" id="{5EFE7BA4-4993-5C47-B576-3783E65267B0}"/>
              </a:ext>
            </a:extLst>
          </p:cNvPr>
          <p:cNvSpPr>
            <a:spLocks noGrp="1"/>
          </p:cNvSpPr>
          <p:nvPr>
            <p:ph idx="1"/>
          </p:nvPr>
        </p:nvSpPr>
        <p:spPr>
          <a:xfrm>
            <a:off x="1251678" y="1874517"/>
            <a:ext cx="10178322" cy="3593591"/>
          </a:xfrm>
        </p:spPr>
        <p:txBody>
          <a:bodyPr>
            <a:normAutofit/>
          </a:bodyPr>
          <a:lstStyle/>
          <a:p>
            <a:r>
              <a:rPr lang="en-US" dirty="0"/>
              <a:t>At LY, communities (at least those with many speakers of Tundra Enets or Forest Enets) were defined not so much by the command of a language, but by the confluence of commands of several languages.</a:t>
            </a:r>
          </a:p>
          <a:p>
            <a:pPr lvl="1"/>
            <a:r>
              <a:rPr lang="en-US" dirty="0"/>
              <a:t>Ball (2011) for Upper Xingu in Amazonia,</a:t>
            </a:r>
          </a:p>
          <a:p>
            <a:pPr lvl="1"/>
            <a:r>
              <a:rPr lang="en-US" dirty="0" err="1"/>
              <a:t>Morozova</a:t>
            </a:r>
            <a:r>
              <a:rPr lang="en-US" dirty="0"/>
              <a:t> &amp; </a:t>
            </a:r>
            <a:r>
              <a:rPr lang="en-US" dirty="0" err="1"/>
              <a:t>Rusakov</a:t>
            </a:r>
            <a:r>
              <a:rPr lang="en-US" dirty="0"/>
              <a:t> (2021) for a Balkan area,</a:t>
            </a:r>
          </a:p>
          <a:p>
            <a:pPr lvl="1"/>
            <a:r>
              <a:rPr lang="en-US" dirty="0"/>
              <a:t>Childs et al. (2014) for Sub-Saharan Africa, </a:t>
            </a:r>
          </a:p>
          <a:p>
            <a:pPr lvl="1"/>
            <a:r>
              <a:rPr lang="en-US" dirty="0" err="1"/>
              <a:t>Kroskrity</a:t>
            </a:r>
            <a:r>
              <a:rPr lang="en-US" dirty="0"/>
              <a:t> (2018) for California</a:t>
            </a:r>
          </a:p>
          <a:p>
            <a:pPr marL="457200" lvl="1" indent="0">
              <a:buNone/>
            </a:pPr>
            <a:r>
              <a:rPr lang="en-US" dirty="0"/>
              <a:t>provide further cross-linguistic parallels to speech communities where linguistic repertoires are more reliable "loci of authenticity" than single languages (wording from </a:t>
            </a:r>
            <a:r>
              <a:rPr lang="en-US" dirty="0" err="1"/>
              <a:t>Kroskrity</a:t>
            </a:r>
            <a:r>
              <a:rPr lang="en-US" dirty="0"/>
              <a:t>, 2018: 134).</a:t>
            </a:r>
            <a:endParaRPr lang="ru-RU" dirty="0"/>
          </a:p>
          <a:p>
            <a:endParaRPr lang="ru-RU" dirty="0"/>
          </a:p>
        </p:txBody>
      </p:sp>
      <p:sp>
        <p:nvSpPr>
          <p:cNvPr id="4" name="Rectangle 3">
            <a:extLst>
              <a:ext uri="{FF2B5EF4-FFF2-40B4-BE49-F238E27FC236}">
                <a16:creationId xmlns:a16="http://schemas.microsoft.com/office/drawing/2014/main" id="{ADDDB1AA-37B1-C848-91EE-8F38B3B94C0D}"/>
              </a:ext>
            </a:extLst>
          </p:cNvPr>
          <p:cNvSpPr/>
          <p:nvPr/>
        </p:nvSpPr>
        <p:spPr>
          <a:xfrm rot="21110274">
            <a:off x="5814375" y="5518770"/>
            <a:ext cx="5924700" cy="923330"/>
          </a:xfrm>
          <a:prstGeom prst="rect">
            <a:avLst/>
          </a:prstGeom>
          <a:noFill/>
          <a:ln>
            <a:solidFill>
              <a:schemeClr val="tx2">
                <a:lumMod val="50000"/>
                <a:lumOff val="50000"/>
              </a:schemeClr>
            </a:solidFill>
          </a:ln>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Speech communities</a:t>
            </a:r>
          </a:p>
        </p:txBody>
      </p:sp>
    </p:spTree>
    <p:extLst>
      <p:ext uri="{BB962C8B-B14F-4D97-AF65-F5344CB8AC3E}">
        <p14:creationId xmlns:p14="http://schemas.microsoft.com/office/powerpoint/2010/main" val="61805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B10B-E065-1F49-AC02-147D409D8F80}"/>
              </a:ext>
            </a:extLst>
          </p:cNvPr>
          <p:cNvSpPr>
            <a:spLocks noGrp="1"/>
          </p:cNvSpPr>
          <p:nvPr>
            <p:ph type="title"/>
          </p:nvPr>
        </p:nvSpPr>
        <p:spPr/>
        <p:txBody>
          <a:bodyPr/>
          <a:lstStyle/>
          <a:p>
            <a:r>
              <a:rPr lang="en-US" dirty="0"/>
              <a:t>the Cross-linguistic parallels</a:t>
            </a:r>
            <a:endParaRPr lang="ru-RU" dirty="0"/>
          </a:p>
        </p:txBody>
      </p:sp>
      <p:sp>
        <p:nvSpPr>
          <p:cNvPr id="3" name="Content Placeholder 2">
            <a:extLst>
              <a:ext uri="{FF2B5EF4-FFF2-40B4-BE49-F238E27FC236}">
                <a16:creationId xmlns:a16="http://schemas.microsoft.com/office/drawing/2014/main" id="{6C1AE1A8-3F1D-E340-94C2-87E15EBC61BF}"/>
              </a:ext>
            </a:extLst>
          </p:cNvPr>
          <p:cNvSpPr>
            <a:spLocks noGrp="1"/>
          </p:cNvSpPr>
          <p:nvPr>
            <p:ph idx="1"/>
          </p:nvPr>
        </p:nvSpPr>
        <p:spPr>
          <a:xfrm>
            <a:off x="1251678" y="1347876"/>
            <a:ext cx="10414296" cy="4875943"/>
          </a:xfrm>
        </p:spPr>
        <p:txBody>
          <a:bodyPr>
            <a:normAutofit/>
          </a:bodyPr>
          <a:lstStyle/>
          <a:p>
            <a:r>
              <a:rPr lang="en-US" dirty="0"/>
              <a:t>At LY, linguistic identities did not play a decisive role in social identities, or local social identities were of relational nature, with several diverse components making up a complex social self</a:t>
            </a:r>
          </a:p>
          <a:p>
            <a:pPr lvl="1"/>
            <a:r>
              <a:rPr lang="en-US" dirty="0"/>
              <a:t>Singer (2018: 107-108) for Australia: “languages are not necessarily the most important aspects of people's identities at </a:t>
            </a:r>
            <a:r>
              <a:rPr lang="en-US" dirty="0" err="1"/>
              <a:t>Warruwi</a:t>
            </a:r>
            <a:r>
              <a:rPr lang="en-US" dirty="0"/>
              <a:t>”.</a:t>
            </a:r>
          </a:p>
          <a:p>
            <a:pPr lvl="1"/>
            <a:r>
              <a:rPr lang="en-US" dirty="0"/>
              <a:t>De Vries (2012: 15) for West Papua: "languages transcend the boundaries of the clan, and speakers of the same language live on a different clan territory and may be your enemies”, non-hierarchical complexity of relational identities - linguistic, cultural, and political.</a:t>
            </a:r>
            <a:endParaRPr lang="ru-RU" dirty="0"/>
          </a:p>
          <a:p>
            <a:r>
              <a:rPr lang="en-US" dirty="0"/>
              <a:t>At LY, linguistic indexing of identity relied more on local social networks than on ancestry: choosing the language to use with their children, parents valued neighborhood above kinship.</a:t>
            </a:r>
          </a:p>
          <a:p>
            <a:pPr lvl="1"/>
            <a:r>
              <a:rPr lang="en-US" dirty="0"/>
              <a:t>(François, 2012: 91) for Vanuatu: in marriages across islands the dominant language of the household is usually the language of the village where the couple has chosen to live.</a:t>
            </a:r>
          </a:p>
          <a:p>
            <a:pPr lvl="1"/>
            <a:r>
              <a:rPr lang="en-US" dirty="0"/>
              <a:t>NB: a common reason for language shifts worldwide, but at LY all languages were shifted from and shifted to, so languages were equal in this respect.</a:t>
            </a:r>
          </a:p>
        </p:txBody>
      </p:sp>
      <p:sp>
        <p:nvSpPr>
          <p:cNvPr id="4" name="Rectangle 3">
            <a:extLst>
              <a:ext uri="{FF2B5EF4-FFF2-40B4-BE49-F238E27FC236}">
                <a16:creationId xmlns:a16="http://schemas.microsoft.com/office/drawing/2014/main" id="{5735A991-9967-1E48-92E2-113428117878}"/>
              </a:ext>
            </a:extLst>
          </p:cNvPr>
          <p:cNvSpPr/>
          <p:nvPr/>
        </p:nvSpPr>
        <p:spPr>
          <a:xfrm rot="20923843">
            <a:off x="9022711" y="5762154"/>
            <a:ext cx="2752678" cy="923330"/>
          </a:xfrm>
          <a:prstGeom prst="rect">
            <a:avLst/>
          </a:prstGeom>
          <a:noFill/>
          <a:ln>
            <a:solidFill>
              <a:schemeClr val="tx2">
                <a:lumMod val="50000"/>
                <a:lumOff val="50000"/>
              </a:schemeClr>
            </a:solidFill>
          </a:ln>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Identities</a:t>
            </a:r>
          </a:p>
        </p:txBody>
      </p:sp>
    </p:spTree>
    <p:extLst>
      <p:ext uri="{BB962C8B-B14F-4D97-AF65-F5344CB8AC3E}">
        <p14:creationId xmlns:p14="http://schemas.microsoft.com/office/powerpoint/2010/main" val="1014250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4DDF-D525-3541-B879-2AE75FD732DC}"/>
              </a:ext>
            </a:extLst>
          </p:cNvPr>
          <p:cNvSpPr>
            <a:spLocks noGrp="1"/>
          </p:cNvSpPr>
          <p:nvPr>
            <p:ph type="title"/>
          </p:nvPr>
        </p:nvSpPr>
        <p:spPr/>
        <p:txBody>
          <a:bodyPr/>
          <a:lstStyle/>
          <a:p>
            <a:r>
              <a:rPr lang="en-US" dirty="0"/>
              <a:t>conclusion</a:t>
            </a:r>
            <a:endParaRPr lang="ru-RU" dirty="0"/>
          </a:p>
        </p:txBody>
      </p:sp>
      <p:sp>
        <p:nvSpPr>
          <p:cNvPr id="3" name="Content Placeholder 2">
            <a:extLst>
              <a:ext uri="{FF2B5EF4-FFF2-40B4-BE49-F238E27FC236}">
                <a16:creationId xmlns:a16="http://schemas.microsoft.com/office/drawing/2014/main" id="{F6C44E11-6285-3E46-9879-7FB2706CAD3F}"/>
              </a:ext>
            </a:extLst>
          </p:cNvPr>
          <p:cNvSpPr>
            <a:spLocks noGrp="1"/>
          </p:cNvSpPr>
          <p:nvPr>
            <p:ph idx="1"/>
          </p:nvPr>
        </p:nvSpPr>
        <p:spPr/>
        <p:txBody>
          <a:bodyPr/>
          <a:lstStyle/>
          <a:p>
            <a:r>
              <a:rPr lang="en-US" dirty="0"/>
              <a:t>If multilingualism was one of the primal human conditions (Evans 2017), some of the features of small-scale multilingual societies could be much more common in the past.</a:t>
            </a:r>
          </a:p>
          <a:p>
            <a:r>
              <a:rPr lang="en-US" dirty="0"/>
              <a:t>Among them, </a:t>
            </a:r>
          </a:p>
          <a:p>
            <a:pPr lvl="1"/>
            <a:r>
              <a:rPr lang="en-US" sz="2000" dirty="0"/>
              <a:t>no one-to-one correspondence between languages and social categories/units,</a:t>
            </a:r>
          </a:p>
          <a:p>
            <a:pPr lvl="1"/>
            <a:r>
              <a:rPr lang="en-US" sz="2000" dirty="0"/>
              <a:t>speech communities as opposed to language communities,</a:t>
            </a:r>
          </a:p>
          <a:p>
            <a:pPr lvl="1"/>
            <a:r>
              <a:rPr lang="en-US" sz="2000" dirty="0"/>
              <a:t>relational identities where language is just a component of a complex social self.</a:t>
            </a:r>
          </a:p>
        </p:txBody>
      </p:sp>
    </p:spTree>
    <p:extLst>
      <p:ext uri="{BB962C8B-B14F-4D97-AF65-F5344CB8AC3E}">
        <p14:creationId xmlns:p14="http://schemas.microsoft.com/office/powerpoint/2010/main" val="1347628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B73B-19A9-E44D-8526-C566AEDCEA95}"/>
              </a:ext>
            </a:extLst>
          </p:cNvPr>
          <p:cNvSpPr>
            <a:spLocks noGrp="1"/>
          </p:cNvSpPr>
          <p:nvPr>
            <p:ph type="title"/>
          </p:nvPr>
        </p:nvSpPr>
        <p:spPr/>
        <p:txBody>
          <a:bodyPr/>
          <a:lstStyle/>
          <a:p>
            <a:r>
              <a:rPr lang="en-US" dirty="0"/>
              <a:t>p.s.</a:t>
            </a:r>
            <a:endParaRPr lang="ru-RU" dirty="0"/>
          </a:p>
        </p:txBody>
      </p:sp>
      <p:sp>
        <p:nvSpPr>
          <p:cNvPr id="3" name="Content Placeholder 2">
            <a:extLst>
              <a:ext uri="{FF2B5EF4-FFF2-40B4-BE49-F238E27FC236}">
                <a16:creationId xmlns:a16="http://schemas.microsoft.com/office/drawing/2014/main" id="{6009D6E6-706C-CB4C-8778-81507AFF2107}"/>
              </a:ext>
            </a:extLst>
          </p:cNvPr>
          <p:cNvSpPr>
            <a:spLocks noGrp="1"/>
          </p:cNvSpPr>
          <p:nvPr>
            <p:ph idx="1"/>
          </p:nvPr>
        </p:nvSpPr>
        <p:spPr>
          <a:xfrm>
            <a:off x="1251678" y="2286001"/>
            <a:ext cx="10399548" cy="3593591"/>
          </a:xfrm>
        </p:spPr>
        <p:txBody>
          <a:bodyPr/>
          <a:lstStyle/>
          <a:p>
            <a:pPr marL="0" indent="0">
              <a:buNone/>
            </a:pPr>
            <a:r>
              <a:rPr lang="en-US" dirty="0"/>
              <a:t>My way through this study:</a:t>
            </a:r>
          </a:p>
          <a:p>
            <a:r>
              <a:rPr lang="en-US" dirty="0"/>
              <a:t>data collected in the field</a:t>
            </a:r>
          </a:p>
          <a:p>
            <a:pPr lvl="1"/>
            <a:r>
              <a:rPr lang="en-US" dirty="0"/>
              <a:t>with very limited sociolinguistic background, I am a descriptive linguist and a </a:t>
            </a:r>
            <a:r>
              <a:rPr lang="en-US" dirty="0" err="1"/>
              <a:t>typologist</a:t>
            </a:r>
            <a:r>
              <a:rPr lang="en-US" dirty="0"/>
              <a:t> by training!</a:t>
            </a:r>
          </a:p>
          <a:p>
            <a:r>
              <a:rPr lang="en-US" dirty="0"/>
              <a:t>first generalizations: "languages are not important in the local social world" - how could this be??</a:t>
            </a:r>
          </a:p>
          <a:p>
            <a:r>
              <a:rPr lang="en-US" dirty="0"/>
              <a:t>review of the literature devoted to ideologies shared by small-scale multilingual societies (as a part of </a:t>
            </a:r>
            <a:r>
              <a:rPr lang="en-US" dirty="0" err="1"/>
              <a:t>Pakendorf</a:t>
            </a:r>
            <a:r>
              <a:rPr lang="en-US" dirty="0"/>
              <a:t>, </a:t>
            </a:r>
            <a:r>
              <a:rPr lang="en-US" dirty="0" err="1"/>
              <a:t>Dobrushina</a:t>
            </a:r>
            <a:r>
              <a:rPr lang="en-US" dirty="0"/>
              <a:t> &amp; </a:t>
            </a:r>
            <a:r>
              <a:rPr lang="en-US" dirty="0" err="1"/>
              <a:t>Khanina</a:t>
            </a:r>
            <a:r>
              <a:rPr lang="en-US" dirty="0"/>
              <a:t> 2021)</a:t>
            </a:r>
          </a:p>
          <a:p>
            <a:r>
              <a:rPr lang="en-US" dirty="0"/>
              <a:t>noticing the same ideological patterns in my data.</a:t>
            </a:r>
            <a:endParaRPr lang="ru-RU" dirty="0"/>
          </a:p>
          <a:p>
            <a:endParaRPr lang="ru-RU" dirty="0"/>
          </a:p>
        </p:txBody>
      </p:sp>
    </p:spTree>
    <p:extLst>
      <p:ext uri="{BB962C8B-B14F-4D97-AF65-F5344CB8AC3E}">
        <p14:creationId xmlns:p14="http://schemas.microsoft.com/office/powerpoint/2010/main" val="1573577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262E-ECB3-B14F-913B-DD61855AF390}"/>
              </a:ext>
            </a:extLst>
          </p:cNvPr>
          <p:cNvSpPr>
            <a:spLocks noGrp="1"/>
          </p:cNvSpPr>
          <p:nvPr>
            <p:ph type="title"/>
          </p:nvPr>
        </p:nvSpPr>
        <p:spPr/>
        <p:txBody>
          <a:bodyPr/>
          <a:lstStyle/>
          <a:p>
            <a:r>
              <a:rPr lang="en-US" dirty="0"/>
              <a:t>references</a:t>
            </a:r>
            <a:endParaRPr lang="ru-RU" dirty="0"/>
          </a:p>
        </p:txBody>
      </p:sp>
      <p:sp>
        <p:nvSpPr>
          <p:cNvPr id="3" name="Content Placeholder 2">
            <a:extLst>
              <a:ext uri="{FF2B5EF4-FFF2-40B4-BE49-F238E27FC236}">
                <a16:creationId xmlns:a16="http://schemas.microsoft.com/office/drawing/2014/main" id="{138C8694-A9EE-8F42-9EE9-EB91F2770655}"/>
              </a:ext>
            </a:extLst>
          </p:cNvPr>
          <p:cNvSpPr>
            <a:spLocks noGrp="1"/>
          </p:cNvSpPr>
          <p:nvPr>
            <p:ph idx="1"/>
          </p:nvPr>
        </p:nvSpPr>
        <p:spPr>
          <a:xfrm>
            <a:off x="988142" y="1253613"/>
            <a:ext cx="10913806" cy="5176684"/>
          </a:xfrm>
        </p:spPr>
        <p:txBody>
          <a:bodyPr>
            <a:noAutofit/>
          </a:bodyPr>
          <a:lstStyle/>
          <a:p>
            <a:r>
              <a:rPr lang="en-US" sz="1600" dirty="0"/>
              <a:t>Anderson, D. (2000). </a:t>
            </a:r>
            <a:r>
              <a:rPr lang="en-US" sz="1600" i="1" dirty="0"/>
              <a:t>Identity and ecology in arctic Siberia.</a:t>
            </a:r>
            <a:r>
              <a:rPr lang="en-US" sz="1600" dirty="0"/>
              <a:t> OUP.</a:t>
            </a:r>
            <a:endParaRPr lang="ru-RU" sz="1600" dirty="0"/>
          </a:p>
          <a:p>
            <a:r>
              <a:rPr lang="en-US" sz="1600" dirty="0"/>
              <a:t>Ball (2011). Pragmatic multilingualism at the Upper Xingu speech community // </a:t>
            </a:r>
            <a:r>
              <a:rPr lang="en-US" sz="1600" dirty="0" err="1"/>
              <a:t>Franchetto</a:t>
            </a:r>
            <a:r>
              <a:rPr lang="en-US" sz="1600" dirty="0"/>
              <a:t>,  (ed.). </a:t>
            </a:r>
            <a:r>
              <a:rPr lang="en-US" sz="1600" i="1" dirty="0"/>
              <a:t>Alto Xingu: </a:t>
            </a:r>
            <a:r>
              <a:rPr lang="en-US" sz="1600" i="1" dirty="0" err="1"/>
              <a:t>uma</a:t>
            </a:r>
            <a:r>
              <a:rPr lang="en-US" sz="1600" i="1" dirty="0"/>
              <a:t> </a:t>
            </a:r>
            <a:r>
              <a:rPr lang="en-US" sz="1600" i="1" dirty="0" err="1"/>
              <a:t>sociedade</a:t>
            </a:r>
            <a:r>
              <a:rPr lang="en-US" sz="1600" i="1" dirty="0"/>
              <a:t> </a:t>
            </a:r>
            <a:r>
              <a:rPr lang="en-US" sz="1600" i="1" dirty="0" err="1"/>
              <a:t>multilíngue</a:t>
            </a:r>
            <a:r>
              <a:rPr lang="en-US" sz="1600" dirty="0"/>
              <a:t>. Rio de Janeiro, 87-112.</a:t>
            </a:r>
            <a:endParaRPr lang="ru-RU" sz="1600" dirty="0"/>
          </a:p>
          <a:p>
            <a:r>
              <a:rPr lang="ru-RU" sz="1600" dirty="0" err="1"/>
              <a:t>Childs</a:t>
            </a:r>
            <a:r>
              <a:rPr lang="ru-RU" sz="1600" dirty="0"/>
              <a:t>, </a:t>
            </a:r>
            <a:r>
              <a:rPr lang="ru-RU" sz="1600" dirty="0" err="1"/>
              <a:t>Good</a:t>
            </a:r>
            <a:r>
              <a:rPr lang="ru-RU" sz="1600" dirty="0"/>
              <a:t> &amp; </a:t>
            </a:r>
            <a:r>
              <a:rPr lang="ru-RU" sz="1600" dirty="0" err="1"/>
              <a:t>Mitchell</a:t>
            </a:r>
            <a:r>
              <a:rPr lang="ru-RU" sz="1600" dirty="0"/>
              <a:t> (2014). </a:t>
            </a:r>
            <a:r>
              <a:rPr lang="ru-RU" sz="1600" dirty="0" err="1"/>
              <a:t>Beyond</a:t>
            </a:r>
            <a:r>
              <a:rPr lang="ru-RU" sz="1600" dirty="0"/>
              <a:t> </a:t>
            </a:r>
            <a:r>
              <a:rPr lang="ru-RU" sz="1600" dirty="0" err="1"/>
              <a:t>the</a:t>
            </a:r>
            <a:r>
              <a:rPr lang="ru-RU" sz="1600" dirty="0"/>
              <a:t> </a:t>
            </a:r>
            <a:r>
              <a:rPr lang="ru-RU" sz="1600" dirty="0" err="1"/>
              <a:t>Ancestral</a:t>
            </a:r>
            <a:r>
              <a:rPr lang="ru-RU" sz="1600" dirty="0"/>
              <a:t> </a:t>
            </a:r>
            <a:r>
              <a:rPr lang="ru-RU" sz="1600" dirty="0" err="1"/>
              <a:t>Code</a:t>
            </a:r>
            <a:r>
              <a:rPr lang="en-US" sz="1600" dirty="0"/>
              <a:t>, </a:t>
            </a:r>
            <a:r>
              <a:rPr lang="ru-RU" sz="1600" i="1" dirty="0" err="1"/>
              <a:t>Lang</a:t>
            </a:r>
            <a:r>
              <a:rPr lang="en-US" sz="1600" i="1" dirty="0"/>
              <a:t>.</a:t>
            </a:r>
            <a:r>
              <a:rPr lang="ru-RU" sz="1600" i="1" dirty="0"/>
              <a:t> </a:t>
            </a:r>
            <a:r>
              <a:rPr lang="ru-RU" sz="1600" i="1" dirty="0" err="1"/>
              <a:t>Document</a:t>
            </a:r>
            <a:r>
              <a:rPr lang="en-US" sz="1600" i="1" dirty="0"/>
              <a:t>.</a:t>
            </a:r>
            <a:r>
              <a:rPr lang="ru-RU" sz="1600" i="1" dirty="0"/>
              <a:t> &amp; </a:t>
            </a:r>
            <a:r>
              <a:rPr lang="ru-RU" sz="1600" i="1" dirty="0" err="1"/>
              <a:t>Conserv</a:t>
            </a:r>
            <a:r>
              <a:rPr lang="en-US" sz="1600" i="1" dirty="0"/>
              <a:t>.</a:t>
            </a:r>
            <a:r>
              <a:rPr lang="ru-RU" sz="1600" i="1" dirty="0"/>
              <a:t> 8</a:t>
            </a:r>
            <a:r>
              <a:rPr lang="ru-RU" sz="1600" dirty="0"/>
              <a:t>, 168-191</a:t>
            </a:r>
            <a:r>
              <a:rPr lang="en-US" sz="1600" dirty="0"/>
              <a:t>.</a:t>
            </a:r>
            <a:endParaRPr lang="ru-RU" sz="1600" dirty="0"/>
          </a:p>
          <a:p>
            <a:r>
              <a:rPr lang="en-US" sz="1600" dirty="0"/>
              <a:t>de Vries (2012). Speaking of clans, </a:t>
            </a:r>
            <a:r>
              <a:rPr lang="en-US" sz="1600" i="1" dirty="0"/>
              <a:t>Int’l. J. Soc. Lang.</a:t>
            </a:r>
            <a:r>
              <a:rPr lang="en-US" sz="1600" dirty="0"/>
              <a:t> 214, 5 – 26.</a:t>
            </a:r>
            <a:endParaRPr lang="ru-RU" sz="1600" dirty="0"/>
          </a:p>
          <a:p>
            <a:r>
              <a:rPr lang="en-US" sz="1600" dirty="0" err="1"/>
              <a:t>Dobrushina</a:t>
            </a:r>
            <a:r>
              <a:rPr lang="en-US" sz="1600" dirty="0"/>
              <a:t>, N. (2013). How to study multilingualism of the past: Investigating traditional contact situations in </a:t>
            </a:r>
            <a:r>
              <a:rPr lang="en-US" sz="1600" dirty="0" err="1"/>
              <a:t>Daghestan</a:t>
            </a:r>
            <a:r>
              <a:rPr lang="en-US" sz="1600" dirty="0"/>
              <a:t>. </a:t>
            </a:r>
            <a:r>
              <a:rPr lang="en-US" sz="1600" i="1" dirty="0"/>
              <a:t>Journal of Sociolinguistics</a:t>
            </a:r>
            <a:r>
              <a:rPr lang="en-US" sz="1600" dirty="0"/>
              <a:t> </a:t>
            </a:r>
            <a:r>
              <a:rPr lang="en-US" sz="1600" i="1" dirty="0"/>
              <a:t>17</a:t>
            </a:r>
            <a:r>
              <a:rPr lang="en-US" sz="1600" dirty="0"/>
              <a:t> (3), 376-393.</a:t>
            </a:r>
          </a:p>
          <a:p>
            <a:r>
              <a:rPr lang="en-US" sz="1600" dirty="0"/>
              <a:t>Evans. 2017. Did language evolve in multilingual settings? Biology &amp; Philosophy, 32(6), 905–933.</a:t>
            </a:r>
          </a:p>
          <a:p>
            <a:r>
              <a:rPr lang="ru-RU" sz="1600" dirty="0" err="1"/>
              <a:t>François</a:t>
            </a:r>
            <a:r>
              <a:rPr lang="ru-RU" sz="1600" dirty="0"/>
              <a:t> (2012). </a:t>
            </a:r>
            <a:r>
              <a:rPr lang="ru-RU" sz="1600" dirty="0" err="1"/>
              <a:t>The</a:t>
            </a:r>
            <a:r>
              <a:rPr lang="ru-RU" sz="1600" dirty="0"/>
              <a:t> </a:t>
            </a:r>
            <a:r>
              <a:rPr lang="ru-RU" sz="1600" dirty="0" err="1"/>
              <a:t>dynamics</a:t>
            </a:r>
            <a:r>
              <a:rPr lang="ru-RU" sz="1600" dirty="0"/>
              <a:t> </a:t>
            </a:r>
            <a:r>
              <a:rPr lang="ru-RU" sz="1600" dirty="0" err="1"/>
              <a:t>of</a:t>
            </a:r>
            <a:r>
              <a:rPr lang="ru-RU" sz="1600" dirty="0"/>
              <a:t> </a:t>
            </a:r>
            <a:r>
              <a:rPr lang="ru-RU" sz="1600" dirty="0" err="1"/>
              <a:t>linguistic</a:t>
            </a:r>
            <a:r>
              <a:rPr lang="ru-RU" sz="1600" dirty="0"/>
              <a:t> </a:t>
            </a:r>
            <a:r>
              <a:rPr lang="ru-RU" sz="1600" dirty="0" err="1"/>
              <a:t>diversit</a:t>
            </a:r>
            <a:r>
              <a:rPr lang="en-US" sz="1600" dirty="0"/>
              <a:t>y, </a:t>
            </a:r>
            <a:r>
              <a:rPr lang="en-US" sz="1600" i="1" dirty="0"/>
              <a:t>Int’l. J. Soc. Lang.</a:t>
            </a:r>
            <a:r>
              <a:rPr lang="en-US" sz="1600" dirty="0"/>
              <a:t> </a:t>
            </a:r>
            <a:r>
              <a:rPr lang="ru-RU" sz="1600" dirty="0"/>
              <a:t>214, 85–110. </a:t>
            </a:r>
          </a:p>
          <a:p>
            <a:r>
              <a:rPr lang="en-GB" sz="1600" dirty="0" err="1"/>
              <a:t>Khanina</a:t>
            </a:r>
            <a:r>
              <a:rPr lang="en-GB" sz="1600" dirty="0"/>
              <a:t>, O. (2019). </a:t>
            </a:r>
            <a:r>
              <a:rPr lang="en-GB" sz="1600" dirty="0" err="1"/>
              <a:t>Dinamika</a:t>
            </a:r>
            <a:r>
              <a:rPr lang="en-GB" sz="1600" dirty="0"/>
              <a:t> </a:t>
            </a:r>
            <a:r>
              <a:rPr lang="en-GB" sz="1600" dirty="0" err="1"/>
              <a:t>mnogojazyčija</a:t>
            </a:r>
            <a:r>
              <a:rPr lang="en-GB" sz="1600" dirty="0"/>
              <a:t> v </a:t>
            </a:r>
            <a:r>
              <a:rPr lang="en-GB" sz="1600" dirty="0" err="1"/>
              <a:t>nizov’jax</a:t>
            </a:r>
            <a:r>
              <a:rPr lang="en-GB" sz="1600" dirty="0"/>
              <a:t> </a:t>
            </a:r>
            <a:r>
              <a:rPr lang="en-GB" sz="1600" dirty="0" err="1"/>
              <a:t>Eniseja</a:t>
            </a:r>
            <a:r>
              <a:rPr lang="en-GB" sz="1600" dirty="0"/>
              <a:t>: </a:t>
            </a:r>
            <a:r>
              <a:rPr lang="en-GB" sz="1600" dirty="0" err="1"/>
              <a:t>opyt</a:t>
            </a:r>
            <a:r>
              <a:rPr lang="en-GB" sz="1600" dirty="0"/>
              <a:t> </a:t>
            </a:r>
            <a:r>
              <a:rPr lang="en-GB" sz="1600" dirty="0" err="1"/>
              <a:t>sociolingvističeskogo</a:t>
            </a:r>
            <a:r>
              <a:rPr lang="en-GB" sz="1600" dirty="0"/>
              <a:t> </a:t>
            </a:r>
            <a:r>
              <a:rPr lang="en-GB" sz="1600" dirty="0" err="1"/>
              <a:t>opisanija</a:t>
            </a:r>
            <a:r>
              <a:rPr lang="en-GB" sz="1600" dirty="0"/>
              <a:t> </a:t>
            </a:r>
            <a:r>
              <a:rPr lang="en-GB" sz="1600" dirty="0" err="1"/>
              <a:t>situacii</a:t>
            </a:r>
            <a:r>
              <a:rPr lang="en-GB" sz="1600" dirty="0"/>
              <a:t> v </a:t>
            </a:r>
            <a:r>
              <a:rPr lang="en-GB" sz="1600" dirty="0" err="1"/>
              <a:t>prošlom</a:t>
            </a:r>
            <a:r>
              <a:rPr lang="en-GB" sz="1600" dirty="0"/>
              <a:t>. </a:t>
            </a:r>
            <a:r>
              <a:rPr lang="en-GB" sz="1600" i="1" dirty="0"/>
              <a:t>Tomsk Journal of Linguistics and Anthropology,</a:t>
            </a:r>
            <a:r>
              <a:rPr lang="en-GB" sz="1600" dirty="0"/>
              <a:t> </a:t>
            </a:r>
            <a:r>
              <a:rPr lang="en-GB" sz="1600" i="1" dirty="0"/>
              <a:t>23</a:t>
            </a:r>
            <a:r>
              <a:rPr lang="en-GB" sz="1600" dirty="0"/>
              <a:t>, 9-28.</a:t>
            </a:r>
            <a:r>
              <a:rPr lang="ru-RU" sz="1600" dirty="0"/>
              <a:t> </a:t>
            </a:r>
            <a:endParaRPr lang="en-US" sz="1600" dirty="0"/>
          </a:p>
          <a:p>
            <a:r>
              <a:rPr lang="en-US" sz="1600" dirty="0" err="1"/>
              <a:t>Khanina</a:t>
            </a:r>
            <a:r>
              <a:rPr lang="en-US" sz="1600" dirty="0"/>
              <a:t>, O., &amp; </a:t>
            </a:r>
            <a:r>
              <a:rPr lang="en-US" sz="1600" dirty="0" err="1"/>
              <a:t>Meyerhoff</a:t>
            </a:r>
            <a:r>
              <a:rPr lang="en-US" sz="1600" dirty="0"/>
              <a:t> M. (2018). A case-study in historical sociolinguistics beyond Europe: reconstructing patterns of multilingualism of a language community in Siberia. </a:t>
            </a:r>
            <a:r>
              <a:rPr lang="en-US" sz="1600" i="1" dirty="0"/>
              <a:t>Journal of Historical Sociolinguistics</a:t>
            </a:r>
            <a:r>
              <a:rPr lang="en-US" sz="1600" dirty="0"/>
              <a:t>, </a:t>
            </a:r>
            <a:r>
              <a:rPr lang="en-US" sz="1600" i="1" dirty="0"/>
              <a:t>4</a:t>
            </a:r>
            <a:r>
              <a:rPr lang="en-US" sz="1600" dirty="0"/>
              <a:t>(2), 221–251.</a:t>
            </a:r>
            <a:endParaRPr lang="ru-RU" sz="1600" dirty="0"/>
          </a:p>
          <a:p>
            <a:r>
              <a:rPr lang="ru-RU" sz="1600" dirty="0" err="1"/>
              <a:t>Kroskrity</a:t>
            </a:r>
            <a:r>
              <a:rPr lang="ru-RU" sz="1600" dirty="0"/>
              <a:t> (2018). </a:t>
            </a:r>
            <a:r>
              <a:rPr lang="ru-RU" sz="1600" dirty="0" err="1"/>
              <a:t>On</a:t>
            </a:r>
            <a:r>
              <a:rPr lang="ru-RU" sz="1600" dirty="0"/>
              <a:t> </a:t>
            </a:r>
            <a:r>
              <a:rPr lang="ru-RU" sz="1600" dirty="0" err="1"/>
              <a:t>recognizing</a:t>
            </a:r>
            <a:r>
              <a:rPr lang="ru-RU" sz="1600" dirty="0"/>
              <a:t> </a:t>
            </a:r>
            <a:r>
              <a:rPr lang="ru-RU" sz="1600" dirty="0" err="1"/>
              <a:t>persistence</a:t>
            </a:r>
            <a:r>
              <a:rPr lang="ru-RU" sz="1600" dirty="0"/>
              <a:t> </a:t>
            </a:r>
            <a:r>
              <a:rPr lang="ru-RU" sz="1600" dirty="0" err="1"/>
              <a:t>in</a:t>
            </a:r>
            <a:r>
              <a:rPr lang="ru-RU" sz="1600" dirty="0"/>
              <a:t> </a:t>
            </a:r>
            <a:r>
              <a:rPr lang="ru-RU" sz="1600" dirty="0" err="1"/>
              <a:t>the</a:t>
            </a:r>
            <a:r>
              <a:rPr lang="ru-RU" sz="1600" dirty="0"/>
              <a:t> </a:t>
            </a:r>
            <a:r>
              <a:rPr lang="ru-RU" sz="1600" dirty="0" err="1"/>
              <a:t>Indigenous</a:t>
            </a:r>
            <a:r>
              <a:rPr lang="ru-RU" sz="1600" dirty="0"/>
              <a:t> </a:t>
            </a:r>
            <a:r>
              <a:rPr lang="ru-RU" sz="1600" dirty="0" err="1"/>
              <a:t>language</a:t>
            </a:r>
            <a:r>
              <a:rPr lang="ru-RU" sz="1600" dirty="0"/>
              <a:t> </a:t>
            </a:r>
            <a:r>
              <a:rPr lang="ru-RU" sz="1600" dirty="0" err="1"/>
              <a:t>ideologies</a:t>
            </a:r>
            <a:r>
              <a:rPr lang="ru-RU" sz="1600" dirty="0"/>
              <a:t> </a:t>
            </a:r>
            <a:r>
              <a:rPr lang="ru-RU" sz="1600" dirty="0" err="1"/>
              <a:t>of</a:t>
            </a:r>
            <a:r>
              <a:rPr lang="ru-RU" sz="1600" dirty="0"/>
              <a:t> </a:t>
            </a:r>
            <a:r>
              <a:rPr lang="ru-RU" sz="1600" dirty="0" err="1"/>
              <a:t>multilingualism</a:t>
            </a:r>
            <a:r>
              <a:rPr lang="ru-RU" sz="1600" dirty="0"/>
              <a:t> </a:t>
            </a:r>
            <a:r>
              <a:rPr lang="ru-RU" sz="1600" dirty="0" err="1"/>
              <a:t>in</a:t>
            </a:r>
            <a:r>
              <a:rPr lang="ru-RU" sz="1600" dirty="0"/>
              <a:t> </a:t>
            </a:r>
            <a:r>
              <a:rPr lang="ru-RU" sz="1600" dirty="0" err="1"/>
              <a:t>two</a:t>
            </a:r>
            <a:r>
              <a:rPr lang="ru-RU" sz="1600" dirty="0"/>
              <a:t> </a:t>
            </a:r>
            <a:r>
              <a:rPr lang="ru-RU" sz="1600" dirty="0" err="1"/>
              <a:t>Native</a:t>
            </a:r>
            <a:r>
              <a:rPr lang="ru-RU" sz="1600" dirty="0"/>
              <a:t> </a:t>
            </a:r>
            <a:r>
              <a:rPr lang="ru-RU" sz="1600" dirty="0" err="1"/>
              <a:t>American</a:t>
            </a:r>
            <a:r>
              <a:rPr lang="ru-RU" sz="1600" dirty="0"/>
              <a:t> </a:t>
            </a:r>
            <a:r>
              <a:rPr lang="ru-RU" sz="1600" dirty="0" err="1"/>
              <a:t>Communities</a:t>
            </a:r>
            <a:r>
              <a:rPr lang="ru-RU" sz="1600" dirty="0"/>
              <a:t>. </a:t>
            </a:r>
            <a:r>
              <a:rPr lang="ru-RU" sz="1600" i="1" dirty="0" err="1"/>
              <a:t>Lang</a:t>
            </a:r>
            <a:r>
              <a:rPr lang="en-US" sz="1600" i="1" dirty="0"/>
              <a:t>.</a:t>
            </a:r>
            <a:r>
              <a:rPr lang="ru-RU" sz="1600" i="1" dirty="0"/>
              <a:t> &amp; </a:t>
            </a:r>
            <a:r>
              <a:rPr lang="ru-RU" sz="1600" i="1" dirty="0" err="1"/>
              <a:t>Comm</a:t>
            </a:r>
            <a:r>
              <a:rPr lang="en-US" sz="1600" i="1" dirty="0"/>
              <a:t>.</a:t>
            </a:r>
            <a:r>
              <a:rPr lang="ru-RU" sz="1600" i="1" dirty="0"/>
              <a:t> 62</a:t>
            </a:r>
            <a:r>
              <a:rPr lang="ru-RU" sz="1600" dirty="0"/>
              <a:t>, 133–144.</a:t>
            </a:r>
          </a:p>
        </p:txBody>
      </p:sp>
    </p:spTree>
    <p:extLst>
      <p:ext uri="{BB962C8B-B14F-4D97-AF65-F5344CB8AC3E}">
        <p14:creationId xmlns:p14="http://schemas.microsoft.com/office/powerpoint/2010/main" val="3625515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C2EA-04B6-EC4F-8636-B1C12B73DAB0}"/>
              </a:ext>
            </a:extLst>
          </p:cNvPr>
          <p:cNvSpPr>
            <a:spLocks noGrp="1"/>
          </p:cNvSpPr>
          <p:nvPr>
            <p:ph type="title"/>
          </p:nvPr>
        </p:nvSpPr>
        <p:spPr/>
        <p:txBody>
          <a:bodyPr/>
          <a:lstStyle/>
          <a:p>
            <a:r>
              <a:rPr lang="en-US" dirty="0"/>
              <a:t>references</a:t>
            </a:r>
            <a:endParaRPr lang="ru-RU" dirty="0"/>
          </a:p>
        </p:txBody>
      </p:sp>
      <p:sp>
        <p:nvSpPr>
          <p:cNvPr id="3" name="Content Placeholder 2">
            <a:extLst>
              <a:ext uri="{FF2B5EF4-FFF2-40B4-BE49-F238E27FC236}">
                <a16:creationId xmlns:a16="http://schemas.microsoft.com/office/drawing/2014/main" id="{2E430B9B-A09E-9B45-B60A-414D699518AD}"/>
              </a:ext>
            </a:extLst>
          </p:cNvPr>
          <p:cNvSpPr>
            <a:spLocks noGrp="1"/>
          </p:cNvSpPr>
          <p:nvPr>
            <p:ph idx="1"/>
          </p:nvPr>
        </p:nvSpPr>
        <p:spPr>
          <a:xfrm>
            <a:off x="1251678" y="1224116"/>
            <a:ext cx="10178322" cy="5265173"/>
          </a:xfrm>
        </p:spPr>
        <p:txBody>
          <a:bodyPr>
            <a:noAutofit/>
          </a:bodyPr>
          <a:lstStyle/>
          <a:p>
            <a:r>
              <a:rPr lang="en-GB" sz="1600" dirty="0" err="1"/>
              <a:t>Kroskrity</a:t>
            </a:r>
            <a:r>
              <a:rPr lang="en-GB" sz="1600" dirty="0"/>
              <a:t>, P. (2000). Language ideologies in the expression and representation of Arizona Tewa identity. In P. </a:t>
            </a:r>
            <a:r>
              <a:rPr lang="en-GB" sz="1600" dirty="0" err="1"/>
              <a:t>Kroskrity</a:t>
            </a:r>
            <a:r>
              <a:rPr lang="en-GB" sz="1600" dirty="0"/>
              <a:t>, (Ed.), </a:t>
            </a:r>
            <a:r>
              <a:rPr lang="en-GB" sz="1600" i="1" dirty="0"/>
              <a:t>Regimes of language: Ideologies, polities, and identities </a:t>
            </a:r>
            <a:r>
              <a:rPr lang="en-GB" sz="1600" dirty="0"/>
              <a:t>(pp. 329-359). School of American Research Press.</a:t>
            </a:r>
            <a:endParaRPr lang="ru-RU" sz="1600" dirty="0"/>
          </a:p>
          <a:p>
            <a:r>
              <a:rPr lang="ru-RU" sz="1600" dirty="0" err="1"/>
              <a:t>Merlan</a:t>
            </a:r>
            <a:r>
              <a:rPr lang="ru-RU" sz="1600" dirty="0"/>
              <a:t> (1981). </a:t>
            </a:r>
            <a:r>
              <a:rPr lang="ru-RU" sz="1600" dirty="0" err="1"/>
              <a:t>Land</a:t>
            </a:r>
            <a:r>
              <a:rPr lang="ru-RU" sz="1600" dirty="0"/>
              <a:t>, </a:t>
            </a:r>
            <a:r>
              <a:rPr lang="ru-RU" sz="1600" dirty="0" err="1"/>
              <a:t>language</a:t>
            </a:r>
            <a:r>
              <a:rPr lang="ru-RU" sz="1600" dirty="0"/>
              <a:t> </a:t>
            </a:r>
            <a:r>
              <a:rPr lang="ru-RU" sz="1600" dirty="0" err="1"/>
              <a:t>and</a:t>
            </a:r>
            <a:r>
              <a:rPr lang="ru-RU" sz="1600" dirty="0"/>
              <a:t> </a:t>
            </a:r>
            <a:r>
              <a:rPr lang="ru-RU" sz="1600" dirty="0" err="1"/>
              <a:t>social</a:t>
            </a:r>
            <a:r>
              <a:rPr lang="ru-RU" sz="1600" dirty="0"/>
              <a:t> </a:t>
            </a:r>
            <a:r>
              <a:rPr lang="ru-RU" sz="1600" dirty="0" err="1"/>
              <a:t>identity</a:t>
            </a:r>
            <a:r>
              <a:rPr lang="ru-RU" sz="1600" dirty="0"/>
              <a:t> </a:t>
            </a:r>
            <a:r>
              <a:rPr lang="ru-RU" sz="1600" dirty="0" err="1"/>
              <a:t>in</a:t>
            </a:r>
            <a:r>
              <a:rPr lang="ru-RU" sz="1600" dirty="0"/>
              <a:t> </a:t>
            </a:r>
            <a:r>
              <a:rPr lang="ru-RU" sz="1600" dirty="0" err="1"/>
              <a:t>Aboriginal</a:t>
            </a:r>
            <a:r>
              <a:rPr lang="ru-RU" sz="1600" dirty="0"/>
              <a:t> </a:t>
            </a:r>
            <a:r>
              <a:rPr lang="ru-RU" sz="1600" dirty="0" err="1"/>
              <a:t>Australia</a:t>
            </a:r>
            <a:r>
              <a:rPr lang="ru-RU" sz="1600" dirty="0"/>
              <a:t>. </a:t>
            </a:r>
            <a:r>
              <a:rPr lang="ru-RU" sz="1600" i="1" dirty="0" err="1"/>
              <a:t>Mankind</a:t>
            </a:r>
            <a:r>
              <a:rPr lang="ru-RU" sz="1600" i="1" dirty="0"/>
              <a:t> </a:t>
            </a:r>
            <a:r>
              <a:rPr lang="ru-RU" sz="1600" i="1" dirty="0" err="1"/>
              <a:t>Quarterly</a:t>
            </a:r>
            <a:r>
              <a:rPr lang="ru-RU" sz="1600" i="1" dirty="0"/>
              <a:t> 13(2)</a:t>
            </a:r>
            <a:r>
              <a:rPr lang="ru-RU" sz="1600" dirty="0"/>
              <a:t>, 133–148.</a:t>
            </a:r>
          </a:p>
          <a:p>
            <a:r>
              <a:rPr lang="en-GB" sz="1600" dirty="0" err="1"/>
              <a:t>Morozova</a:t>
            </a:r>
            <a:r>
              <a:rPr lang="en-GB" sz="1600" dirty="0"/>
              <a:t>, M. &amp; </a:t>
            </a:r>
            <a:r>
              <a:rPr lang="en-GB" sz="1600" dirty="0" err="1"/>
              <a:t>Rusakov</a:t>
            </a:r>
            <a:r>
              <a:rPr lang="en-GB" sz="1600" dirty="0"/>
              <a:t>, A. (2021). Societal multilingualism </a:t>
            </a:r>
            <a:r>
              <a:rPr lang="en-GB" sz="1600" dirty="0" err="1"/>
              <a:t>à</a:t>
            </a:r>
            <a:r>
              <a:rPr lang="en-GB" sz="1600" dirty="0"/>
              <a:t> la </a:t>
            </a:r>
            <a:r>
              <a:rPr lang="en-GB" sz="1600" dirty="0" err="1"/>
              <a:t>balkanique</a:t>
            </a:r>
            <a:r>
              <a:rPr lang="en-GB" sz="1600" dirty="0"/>
              <a:t>: the Montenegrin </a:t>
            </a:r>
            <a:r>
              <a:rPr lang="en-GB" sz="1600" dirty="0" err="1"/>
              <a:t>Velja</a:t>
            </a:r>
            <a:r>
              <a:rPr lang="en-GB" sz="1600" dirty="0"/>
              <a:t> </a:t>
            </a:r>
            <a:r>
              <a:rPr lang="en-GB" sz="1600" dirty="0" err="1"/>
              <a:t>Gorana</a:t>
            </a:r>
            <a:r>
              <a:rPr lang="en-GB" sz="1600" dirty="0"/>
              <a:t> and beyond. </a:t>
            </a:r>
            <a:r>
              <a:rPr lang="en-GB" sz="1600" i="1" dirty="0"/>
              <a:t>International Journal of Bilingualism</a:t>
            </a:r>
            <a:r>
              <a:rPr lang="en-GB" sz="1600" dirty="0"/>
              <a:t> (Typology of Small-Scale Multilingualism, edited by N. </a:t>
            </a:r>
            <a:r>
              <a:rPr lang="en-GB" sz="1600" dirty="0" err="1"/>
              <a:t>Dobrushina</a:t>
            </a:r>
            <a:r>
              <a:rPr lang="en-GB" sz="1600" dirty="0"/>
              <a:t>, O. </a:t>
            </a:r>
            <a:r>
              <a:rPr lang="en-GB" sz="1600" dirty="0" err="1"/>
              <a:t>Khanina</a:t>
            </a:r>
            <a:r>
              <a:rPr lang="en-GB" sz="1600" dirty="0"/>
              <a:t>, B. </a:t>
            </a:r>
            <a:r>
              <a:rPr lang="en-GB" sz="1600" dirty="0" err="1"/>
              <a:t>Pakendorf</a:t>
            </a:r>
            <a:r>
              <a:rPr lang="en-GB" sz="1600" dirty="0"/>
              <a:t>).</a:t>
            </a:r>
            <a:endParaRPr lang="ru-RU" sz="1600" dirty="0"/>
          </a:p>
          <a:p>
            <a:r>
              <a:rPr lang="en-US" sz="1600" dirty="0" err="1"/>
              <a:t>Pakendorf</a:t>
            </a:r>
            <a:r>
              <a:rPr lang="en-US" sz="1600" dirty="0"/>
              <a:t>, B., </a:t>
            </a:r>
            <a:r>
              <a:rPr lang="en-US" sz="1600" dirty="0" err="1"/>
              <a:t>Dobrushina</a:t>
            </a:r>
            <a:r>
              <a:rPr lang="en-US" sz="1600" dirty="0"/>
              <a:t>, N., &amp; </a:t>
            </a:r>
            <a:r>
              <a:rPr lang="en-US" sz="1600" dirty="0" err="1"/>
              <a:t>Khanina</a:t>
            </a:r>
            <a:r>
              <a:rPr lang="en-US" sz="1600" dirty="0"/>
              <a:t>, O. (2021). A typology of small-scale multilingualism.</a:t>
            </a:r>
            <a:r>
              <a:rPr lang="en-GB" sz="1600" i="1" dirty="0"/>
              <a:t> International Journal of Bilingualism </a:t>
            </a:r>
            <a:r>
              <a:rPr lang="en-GB" sz="1600" dirty="0"/>
              <a:t>(Typology of Small-Scale Multilingualism, edited by N. </a:t>
            </a:r>
            <a:r>
              <a:rPr lang="en-GB" sz="1600" dirty="0" err="1"/>
              <a:t>Dobrushina</a:t>
            </a:r>
            <a:r>
              <a:rPr lang="en-GB" sz="1600" dirty="0"/>
              <a:t>, O. </a:t>
            </a:r>
            <a:r>
              <a:rPr lang="en-GB" sz="1600" dirty="0" err="1"/>
              <a:t>Khanina</a:t>
            </a:r>
            <a:r>
              <a:rPr lang="en-GB" sz="1600" dirty="0"/>
              <a:t>, B. </a:t>
            </a:r>
            <a:r>
              <a:rPr lang="en-GB" sz="1600" dirty="0" err="1"/>
              <a:t>Pakendorf</a:t>
            </a:r>
            <a:r>
              <a:rPr lang="en-GB" sz="1600" dirty="0"/>
              <a:t>).</a:t>
            </a:r>
            <a:endParaRPr lang="ru-RU" sz="1600" dirty="0"/>
          </a:p>
          <a:p>
            <a:r>
              <a:rPr lang="en-GB" sz="1600" dirty="0" err="1"/>
              <a:t>Pupynina</a:t>
            </a:r>
            <a:r>
              <a:rPr lang="en-GB" sz="1600" dirty="0"/>
              <a:t>, M. &amp; </a:t>
            </a:r>
            <a:r>
              <a:rPr lang="en-GB" sz="1600" dirty="0" err="1"/>
              <a:t>Aralova</a:t>
            </a:r>
            <a:r>
              <a:rPr lang="en-GB" sz="1600" dirty="0"/>
              <a:t>, N. (T2021). Lower Kolyma multilingualism: Historical setting and sociolinguistic trends. International Journal of Bilingualism (Typology of Small-Scale Multilingualism, edited by N. </a:t>
            </a:r>
            <a:r>
              <a:rPr lang="en-GB" sz="1600" dirty="0" err="1"/>
              <a:t>Dobrushina</a:t>
            </a:r>
            <a:r>
              <a:rPr lang="en-GB" sz="1600" dirty="0"/>
              <a:t>, O. </a:t>
            </a:r>
            <a:r>
              <a:rPr lang="en-GB" sz="1600" dirty="0" err="1"/>
              <a:t>Khanina</a:t>
            </a:r>
            <a:r>
              <a:rPr lang="en-GB" sz="1600" dirty="0"/>
              <a:t>, B. </a:t>
            </a:r>
            <a:r>
              <a:rPr lang="en-GB" sz="1600" dirty="0" err="1"/>
              <a:t>Pakendorf</a:t>
            </a:r>
            <a:r>
              <a:rPr lang="en-GB" sz="1600" dirty="0"/>
              <a:t>).</a:t>
            </a:r>
          </a:p>
          <a:p>
            <a:r>
              <a:rPr lang="en-GB" sz="1600" dirty="0"/>
              <a:t>Rumsey, A. (1990). Wording, meaning, and linguistic ideology. </a:t>
            </a:r>
            <a:r>
              <a:rPr lang="en-GB" sz="1600" i="1" dirty="0"/>
              <a:t>American Anthropologist, 92</a:t>
            </a:r>
            <a:r>
              <a:rPr lang="en-GB" sz="1600" dirty="0"/>
              <a:t>(2), 346–361.</a:t>
            </a:r>
          </a:p>
          <a:p>
            <a:r>
              <a:rPr lang="en-GB" sz="1600" dirty="0"/>
              <a:t>Silverstein, M. (1979). Language structure and linguistic ideology. In P. Clyne, W. Hanks, &amp; C. </a:t>
            </a:r>
            <a:r>
              <a:rPr lang="en-GB" sz="1600" dirty="0" err="1"/>
              <a:t>Hofbauer</a:t>
            </a:r>
            <a:r>
              <a:rPr lang="en-GB" sz="1600" dirty="0"/>
              <a:t> (Eds.), </a:t>
            </a:r>
            <a:r>
              <a:rPr lang="en-GB" sz="1600" i="1" dirty="0"/>
              <a:t>The elements: A </a:t>
            </a:r>
            <a:r>
              <a:rPr lang="en-GB" sz="1600" i="1" dirty="0" err="1"/>
              <a:t>parasession</a:t>
            </a:r>
            <a:r>
              <a:rPr lang="en-GB" sz="1600" i="1" dirty="0"/>
              <a:t> on linguistic units and levels</a:t>
            </a:r>
            <a:r>
              <a:rPr lang="en-GB" sz="1600" dirty="0"/>
              <a:t> (pp. 193–247). Chicago Linguistic Society. </a:t>
            </a:r>
            <a:endParaRPr lang="ru-RU" sz="1600" dirty="0"/>
          </a:p>
          <a:p>
            <a:r>
              <a:rPr lang="ru-RU" sz="1600" dirty="0" err="1"/>
              <a:t>Singer</a:t>
            </a:r>
            <a:r>
              <a:rPr lang="ru-RU" sz="1600" dirty="0"/>
              <a:t> (2018). </a:t>
            </a:r>
            <a:r>
              <a:rPr lang="ru-RU" sz="1600" dirty="0" err="1"/>
              <a:t>A</a:t>
            </a:r>
            <a:r>
              <a:rPr lang="ru-RU" sz="1600" dirty="0"/>
              <a:t> </a:t>
            </a:r>
            <a:r>
              <a:rPr lang="ru-RU" sz="1600" dirty="0" err="1"/>
              <a:t>small</a:t>
            </a:r>
            <a:r>
              <a:rPr lang="ru-RU" sz="1600" dirty="0"/>
              <a:t> </a:t>
            </a:r>
            <a:r>
              <a:rPr lang="ru-RU" sz="1600" dirty="0" err="1"/>
              <a:t>speech</a:t>
            </a:r>
            <a:r>
              <a:rPr lang="ru-RU" sz="1600" dirty="0"/>
              <a:t> </a:t>
            </a:r>
            <a:r>
              <a:rPr lang="ru-RU" sz="1600" dirty="0" err="1"/>
              <a:t>community</a:t>
            </a:r>
            <a:r>
              <a:rPr lang="ru-RU" sz="1600" dirty="0"/>
              <a:t> </a:t>
            </a:r>
            <a:r>
              <a:rPr lang="ru-RU" sz="1600" dirty="0" err="1"/>
              <a:t>with</a:t>
            </a:r>
            <a:r>
              <a:rPr lang="ru-RU" sz="1600" dirty="0"/>
              <a:t> </a:t>
            </a:r>
            <a:r>
              <a:rPr lang="ru-RU" sz="1600" dirty="0" err="1"/>
              <a:t>many</a:t>
            </a:r>
            <a:r>
              <a:rPr lang="ru-RU" sz="1600" dirty="0"/>
              <a:t> </a:t>
            </a:r>
            <a:r>
              <a:rPr lang="ru-RU" sz="1600" dirty="0" err="1"/>
              <a:t>small</a:t>
            </a:r>
            <a:r>
              <a:rPr lang="ru-RU" sz="1600" dirty="0"/>
              <a:t> </a:t>
            </a:r>
            <a:r>
              <a:rPr lang="ru-RU" sz="1600" dirty="0" err="1"/>
              <a:t>languages</a:t>
            </a:r>
            <a:r>
              <a:rPr lang="en-US" sz="1600" dirty="0"/>
              <a:t>, </a:t>
            </a:r>
            <a:r>
              <a:rPr lang="ru-RU" sz="1600" i="1" dirty="0" err="1"/>
              <a:t>Lang</a:t>
            </a:r>
            <a:r>
              <a:rPr lang="en-US" sz="1600" i="1" dirty="0"/>
              <a:t>.</a:t>
            </a:r>
            <a:r>
              <a:rPr lang="ru-RU" sz="1600" i="1" dirty="0"/>
              <a:t> &amp; </a:t>
            </a:r>
            <a:r>
              <a:rPr lang="ru-RU" sz="1600" i="1" dirty="0" err="1"/>
              <a:t>Comm</a:t>
            </a:r>
            <a:r>
              <a:rPr lang="fi-FI" sz="1600" i="1" dirty="0"/>
              <a:t>.</a:t>
            </a:r>
            <a:r>
              <a:rPr lang="ru-RU" sz="1600" i="1" dirty="0"/>
              <a:t> 62</a:t>
            </a:r>
            <a:r>
              <a:rPr lang="ru-RU" sz="1600" dirty="0"/>
              <a:t>, 102–118.</a:t>
            </a:r>
            <a:endParaRPr lang="en-US" sz="1600" dirty="0"/>
          </a:p>
          <a:p>
            <a:r>
              <a:rPr lang="en-GB" sz="1600" dirty="0"/>
              <a:t>Woolard, K. (1998). Introduction: Language Ideology as a Field of Inquiry. In B. </a:t>
            </a:r>
            <a:r>
              <a:rPr lang="en-GB" sz="1600" dirty="0" err="1"/>
              <a:t>Schieffelin</a:t>
            </a:r>
            <a:r>
              <a:rPr lang="en-GB" sz="1600" dirty="0"/>
              <a:t>, K. Woolard, &amp; P. </a:t>
            </a:r>
            <a:r>
              <a:rPr lang="en-GB" sz="1600" dirty="0" err="1"/>
              <a:t>Kroskrity</a:t>
            </a:r>
            <a:r>
              <a:rPr lang="en-GB" sz="1600" dirty="0"/>
              <a:t> (Eds.), </a:t>
            </a:r>
            <a:r>
              <a:rPr lang="en-GB" sz="1600" i="1" dirty="0"/>
              <a:t>Language Ideologies. Practice and Theory</a:t>
            </a:r>
            <a:r>
              <a:rPr lang="en-GB" sz="1600" dirty="0"/>
              <a:t> (pp. 1–47). Oxford University Press.</a:t>
            </a:r>
            <a:endParaRPr lang="en-US" sz="1600" dirty="0"/>
          </a:p>
          <a:p>
            <a:endParaRPr lang="ru-RU" sz="1600" dirty="0"/>
          </a:p>
        </p:txBody>
      </p:sp>
    </p:spTree>
    <p:extLst>
      <p:ext uri="{BB962C8B-B14F-4D97-AF65-F5344CB8AC3E}">
        <p14:creationId xmlns:p14="http://schemas.microsoft.com/office/powerpoint/2010/main" val="299119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57F3-23B6-5340-B6ED-20FEF5CA4F5A}"/>
              </a:ext>
            </a:extLst>
          </p:cNvPr>
          <p:cNvSpPr>
            <a:spLocks noGrp="1"/>
          </p:cNvSpPr>
          <p:nvPr>
            <p:ph type="title"/>
          </p:nvPr>
        </p:nvSpPr>
        <p:spPr/>
        <p:txBody>
          <a:bodyPr/>
          <a:lstStyle/>
          <a:p>
            <a:endParaRPr lang="ru-RU"/>
          </a:p>
        </p:txBody>
      </p:sp>
      <p:sp>
        <p:nvSpPr>
          <p:cNvPr id="3" name="Content Placeholder 2">
            <a:extLst>
              <a:ext uri="{FF2B5EF4-FFF2-40B4-BE49-F238E27FC236}">
                <a16:creationId xmlns:a16="http://schemas.microsoft.com/office/drawing/2014/main" id="{3DE9C32A-829F-0D4C-9AE8-41FCD4E6B1CD}"/>
              </a:ext>
            </a:extLst>
          </p:cNvPr>
          <p:cNvSpPr>
            <a:spLocks noGrp="1"/>
          </p:cNvSpPr>
          <p:nvPr>
            <p:ph idx="1"/>
          </p:nvPr>
        </p:nvSpPr>
        <p:spPr/>
        <p:txBody>
          <a:bodyPr/>
          <a:lstStyle/>
          <a:p>
            <a:endParaRPr lang="ru-RU"/>
          </a:p>
        </p:txBody>
      </p:sp>
      <p:pic>
        <p:nvPicPr>
          <p:cNvPr id="4" name="Content Placeholder 3">
            <a:extLst>
              <a:ext uri="{FF2B5EF4-FFF2-40B4-BE49-F238E27FC236}">
                <a16:creationId xmlns:a16="http://schemas.microsoft.com/office/drawing/2014/main" id="{4A352CF7-D08D-9547-8138-868E18A0A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29" y="40"/>
            <a:ext cx="9997664" cy="6857960"/>
          </a:xfrm>
          <a:prstGeom prst="rect">
            <a:avLst/>
          </a:prstGeom>
        </p:spPr>
      </p:pic>
    </p:spTree>
    <p:extLst>
      <p:ext uri="{BB962C8B-B14F-4D97-AF65-F5344CB8AC3E}">
        <p14:creationId xmlns:p14="http://schemas.microsoft.com/office/powerpoint/2010/main" val="401618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57F3-23B6-5340-B6ED-20FEF5CA4F5A}"/>
              </a:ext>
            </a:extLst>
          </p:cNvPr>
          <p:cNvSpPr>
            <a:spLocks noGrp="1"/>
          </p:cNvSpPr>
          <p:nvPr>
            <p:ph type="title"/>
          </p:nvPr>
        </p:nvSpPr>
        <p:spPr/>
        <p:txBody>
          <a:bodyPr/>
          <a:lstStyle/>
          <a:p>
            <a:endParaRPr lang="ru-RU"/>
          </a:p>
        </p:txBody>
      </p:sp>
      <p:sp>
        <p:nvSpPr>
          <p:cNvPr id="3" name="Content Placeholder 2">
            <a:extLst>
              <a:ext uri="{FF2B5EF4-FFF2-40B4-BE49-F238E27FC236}">
                <a16:creationId xmlns:a16="http://schemas.microsoft.com/office/drawing/2014/main" id="{3DE9C32A-829F-0D4C-9AE8-41FCD4E6B1CD}"/>
              </a:ext>
            </a:extLst>
          </p:cNvPr>
          <p:cNvSpPr>
            <a:spLocks noGrp="1"/>
          </p:cNvSpPr>
          <p:nvPr>
            <p:ph idx="1"/>
          </p:nvPr>
        </p:nvSpPr>
        <p:spPr/>
        <p:txBody>
          <a:bodyPr/>
          <a:lstStyle/>
          <a:p>
            <a:endParaRPr lang="ru-RU"/>
          </a:p>
        </p:txBody>
      </p:sp>
      <p:pic>
        <p:nvPicPr>
          <p:cNvPr id="4" name="Content Placeholder 3">
            <a:extLst>
              <a:ext uri="{FF2B5EF4-FFF2-40B4-BE49-F238E27FC236}">
                <a16:creationId xmlns:a16="http://schemas.microsoft.com/office/drawing/2014/main" id="{4A352CF7-D08D-9547-8138-868E18A0A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29" y="40"/>
            <a:ext cx="9997664" cy="6857960"/>
          </a:xfrm>
          <a:prstGeom prst="rect">
            <a:avLst/>
          </a:prstGeom>
        </p:spPr>
      </p:pic>
      <p:sp>
        <p:nvSpPr>
          <p:cNvPr id="5" name="Oval 4">
            <a:extLst>
              <a:ext uri="{FF2B5EF4-FFF2-40B4-BE49-F238E27FC236}">
                <a16:creationId xmlns:a16="http://schemas.microsoft.com/office/drawing/2014/main" id="{544D6A2F-3EE0-364C-8031-222B4BABBC11}"/>
              </a:ext>
            </a:extLst>
          </p:cNvPr>
          <p:cNvSpPr/>
          <p:nvPr/>
        </p:nvSpPr>
        <p:spPr>
          <a:xfrm rot="20920197">
            <a:off x="3957145" y="1874517"/>
            <a:ext cx="504496" cy="914400"/>
          </a:xfrm>
          <a:prstGeom prst="ellipse">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ight Arrow 9">
            <a:extLst>
              <a:ext uri="{FF2B5EF4-FFF2-40B4-BE49-F238E27FC236}">
                <a16:creationId xmlns:a16="http://schemas.microsoft.com/office/drawing/2014/main" id="{7FC948E6-D27C-5842-9671-A1ADD6504210}"/>
              </a:ext>
            </a:extLst>
          </p:cNvPr>
          <p:cNvSpPr/>
          <p:nvPr/>
        </p:nvSpPr>
        <p:spPr>
          <a:xfrm rot="19242613">
            <a:off x="2191108" y="2881222"/>
            <a:ext cx="1944567" cy="484632"/>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ight Arrow 10">
            <a:extLst>
              <a:ext uri="{FF2B5EF4-FFF2-40B4-BE49-F238E27FC236}">
                <a16:creationId xmlns:a16="http://schemas.microsoft.com/office/drawing/2014/main" id="{E7DC073B-0B48-A645-8F8B-5E1ADF8EFF82}"/>
              </a:ext>
            </a:extLst>
          </p:cNvPr>
          <p:cNvSpPr/>
          <p:nvPr/>
        </p:nvSpPr>
        <p:spPr>
          <a:xfrm rot="13501692">
            <a:off x="4226916" y="3107873"/>
            <a:ext cx="1944567" cy="484632"/>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0235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9452-1598-924C-A7EB-6EC75A3CECB9}"/>
              </a:ext>
            </a:extLst>
          </p:cNvPr>
          <p:cNvSpPr>
            <a:spLocks noGrp="1"/>
          </p:cNvSpPr>
          <p:nvPr>
            <p:ph type="title"/>
          </p:nvPr>
        </p:nvSpPr>
        <p:spPr/>
        <p:txBody>
          <a:bodyPr/>
          <a:lstStyle/>
          <a:p>
            <a:r>
              <a:rPr lang="en-US" dirty="0"/>
              <a:t>Introduction	2</a:t>
            </a:r>
            <a:endParaRPr lang="ru-RU" dirty="0"/>
          </a:p>
        </p:txBody>
      </p:sp>
      <p:sp>
        <p:nvSpPr>
          <p:cNvPr id="3" name="Content Placeholder 2">
            <a:extLst>
              <a:ext uri="{FF2B5EF4-FFF2-40B4-BE49-F238E27FC236}">
                <a16:creationId xmlns:a16="http://schemas.microsoft.com/office/drawing/2014/main" id="{9BD31917-BFF5-8D4F-89C4-9623DC7D9246}"/>
              </a:ext>
            </a:extLst>
          </p:cNvPr>
          <p:cNvSpPr>
            <a:spLocks noGrp="1"/>
          </p:cNvSpPr>
          <p:nvPr>
            <p:ph idx="1"/>
          </p:nvPr>
        </p:nvSpPr>
        <p:spPr/>
        <p:txBody>
          <a:bodyPr>
            <a:normAutofit/>
          </a:bodyPr>
          <a:lstStyle/>
          <a:p>
            <a:pPr marL="0" indent="0">
              <a:buNone/>
            </a:pPr>
            <a:r>
              <a:rPr lang="en-US" dirty="0"/>
              <a:t>Recurrent patterns are attested in these indigenous multilingual communities:</a:t>
            </a:r>
          </a:p>
          <a:p>
            <a:r>
              <a:rPr lang="en-US" b="1" dirty="0"/>
              <a:t>absence of hierarchical and one-to-one relationships</a:t>
            </a:r>
            <a:r>
              <a:rPr lang="en-US" dirty="0"/>
              <a:t> between social units, types of materials culture, and languages,</a:t>
            </a:r>
          </a:p>
          <a:p>
            <a:r>
              <a:rPr lang="en-US" b="1" dirty="0"/>
              <a:t>shared cultural knowledge</a:t>
            </a:r>
            <a:r>
              <a:rPr lang="en-US" dirty="0"/>
              <a:t> and principles of interactions irrespective of particular codes,</a:t>
            </a:r>
          </a:p>
          <a:p>
            <a:r>
              <a:rPr lang="en-US" b="1" dirty="0"/>
              <a:t>relational identities</a:t>
            </a:r>
            <a:r>
              <a:rPr lang="en-US" dirty="0"/>
              <a:t> and ideologies </a:t>
            </a:r>
            <a:r>
              <a:rPr lang="en-US" b="1" dirty="0"/>
              <a:t>deemphasizing linguistic</a:t>
            </a:r>
            <a:r>
              <a:rPr lang="en-US" dirty="0"/>
              <a:t> contributions to these identities.</a:t>
            </a:r>
          </a:p>
          <a:p>
            <a:pPr marL="0" indent="0">
              <a:buNone/>
            </a:pPr>
            <a:endParaRPr lang="en-US" dirty="0"/>
          </a:p>
          <a:p>
            <a:pPr marL="0" indent="0">
              <a:buNone/>
            </a:pPr>
            <a:r>
              <a:rPr lang="en-US" b="1" dirty="0"/>
              <a:t>-&gt; basic mechanisms of (a version of) the precolonial sociolinguistic past?</a:t>
            </a:r>
            <a:endParaRPr lang="ru-RU" dirty="0"/>
          </a:p>
        </p:txBody>
      </p:sp>
    </p:spTree>
    <p:extLst>
      <p:ext uri="{BB962C8B-B14F-4D97-AF65-F5344CB8AC3E}">
        <p14:creationId xmlns:p14="http://schemas.microsoft.com/office/powerpoint/2010/main" val="244203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7F22-07CA-754B-9AEB-A8F186F1DB76}"/>
              </a:ext>
            </a:extLst>
          </p:cNvPr>
          <p:cNvSpPr>
            <a:spLocks noGrp="1"/>
          </p:cNvSpPr>
          <p:nvPr>
            <p:ph type="title"/>
          </p:nvPr>
        </p:nvSpPr>
        <p:spPr/>
        <p:txBody>
          <a:bodyPr/>
          <a:lstStyle/>
          <a:p>
            <a:r>
              <a:rPr lang="en-US" dirty="0"/>
              <a:t>Outline</a:t>
            </a:r>
            <a:endParaRPr lang="ru-RU" dirty="0"/>
          </a:p>
        </p:txBody>
      </p:sp>
      <p:sp>
        <p:nvSpPr>
          <p:cNvPr id="3" name="Content Placeholder 2">
            <a:extLst>
              <a:ext uri="{FF2B5EF4-FFF2-40B4-BE49-F238E27FC236}">
                <a16:creationId xmlns:a16="http://schemas.microsoft.com/office/drawing/2014/main" id="{6768FD36-F450-734B-BD04-D210D4295E39}"/>
              </a:ext>
            </a:extLst>
          </p:cNvPr>
          <p:cNvSpPr>
            <a:spLocks noGrp="1"/>
          </p:cNvSpPr>
          <p:nvPr>
            <p:ph idx="1"/>
          </p:nvPr>
        </p:nvSpPr>
        <p:spPr/>
        <p:txBody>
          <a:bodyPr>
            <a:normAutofit fontScale="85000" lnSpcReduction="20000"/>
          </a:bodyPr>
          <a:lstStyle/>
          <a:p>
            <a:pPr marL="457200" indent="-457200">
              <a:buFont typeface="+mj-lt"/>
              <a:buAutoNum type="arabicPeriod"/>
            </a:pPr>
            <a:r>
              <a:rPr lang="en-US" sz="2800" dirty="0"/>
              <a:t>Introduction</a:t>
            </a:r>
          </a:p>
          <a:p>
            <a:pPr marL="457200" indent="-457200">
              <a:buFont typeface="+mj-lt"/>
              <a:buAutoNum type="arabicPeriod"/>
            </a:pPr>
            <a:r>
              <a:rPr lang="en-US" sz="2800" dirty="0"/>
              <a:t>Lower Yenisei case</a:t>
            </a:r>
          </a:p>
          <a:p>
            <a:pPr marL="457200" indent="-457200">
              <a:buFont typeface="+mj-lt"/>
              <a:buAutoNum type="arabicPeriod"/>
            </a:pPr>
            <a:r>
              <a:rPr lang="en-US" sz="2800" dirty="0"/>
              <a:t>The typology</a:t>
            </a:r>
          </a:p>
          <a:p>
            <a:pPr marL="0" indent="0">
              <a:buNone/>
            </a:pPr>
            <a:endParaRPr lang="en-US" sz="2800" dirty="0"/>
          </a:p>
          <a:p>
            <a:pPr marL="0" indent="0">
              <a:buNone/>
            </a:pPr>
            <a:r>
              <a:rPr lang="en-US" sz="2400" dirty="0"/>
              <a:t>Language ideologies as a theoretical framework for the present study (e.g. </a:t>
            </a:r>
            <a:r>
              <a:rPr lang="en-US" sz="2400" dirty="0" err="1"/>
              <a:t>Kroskrity</a:t>
            </a:r>
            <a:r>
              <a:rPr lang="en-US" sz="2400" dirty="0"/>
              <a:t>, 2000; Rumsey, 1990; Silverstein, 1979; Woolard, 1998).</a:t>
            </a:r>
          </a:p>
          <a:p>
            <a:pPr marL="0" indent="0">
              <a:buNone/>
            </a:pPr>
            <a:endParaRPr lang="en-US" sz="2800" dirty="0"/>
          </a:p>
          <a:p>
            <a:pPr marL="0" indent="0">
              <a:lnSpc>
                <a:spcPct val="100000"/>
              </a:lnSpc>
              <a:spcBef>
                <a:spcPts val="0"/>
              </a:spcBef>
              <a:buNone/>
            </a:pPr>
            <a:r>
              <a:rPr lang="en-US" sz="2400" dirty="0" err="1"/>
              <a:t>Khanina</a:t>
            </a:r>
            <a:r>
              <a:rPr lang="en-US" sz="2400" dirty="0"/>
              <a:t>, Olesya. 2021. Languages and ideologies at Lower Yenisei (Siberia): reconstructing past multilingualism, </a:t>
            </a:r>
            <a:r>
              <a:rPr lang="en-GB" sz="2400" i="1" dirty="0"/>
              <a:t>International Journal of Bilingualism </a:t>
            </a:r>
            <a:r>
              <a:rPr lang="en-GB" sz="2400" dirty="0"/>
              <a:t>(Typology of Small-Scale Multilingualism, edited by Nina </a:t>
            </a:r>
            <a:r>
              <a:rPr lang="en-GB" sz="2400" dirty="0" err="1"/>
              <a:t>Dobrushina</a:t>
            </a:r>
            <a:r>
              <a:rPr lang="en-GB" sz="2400" dirty="0"/>
              <a:t>, Olesya </a:t>
            </a:r>
            <a:r>
              <a:rPr lang="en-GB" sz="2400" dirty="0" err="1"/>
              <a:t>Khanina</a:t>
            </a:r>
            <a:r>
              <a:rPr lang="en-GB" sz="2400" dirty="0"/>
              <a:t>, and Brigitte </a:t>
            </a:r>
            <a:r>
              <a:rPr lang="en-GB" sz="2400" dirty="0" err="1"/>
              <a:t>Pakendorf</a:t>
            </a:r>
            <a:r>
              <a:rPr lang="en-GB" sz="2400" dirty="0"/>
              <a:t>).</a:t>
            </a:r>
            <a:endParaRPr lang="en-US" sz="2400" dirty="0"/>
          </a:p>
        </p:txBody>
      </p:sp>
    </p:spTree>
    <p:extLst>
      <p:ext uri="{BB962C8B-B14F-4D97-AF65-F5344CB8AC3E}">
        <p14:creationId xmlns:p14="http://schemas.microsoft.com/office/powerpoint/2010/main" val="64704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C551-EC61-A643-8DE4-B9B16001D934}"/>
              </a:ext>
            </a:extLst>
          </p:cNvPr>
          <p:cNvSpPr>
            <a:spLocks noGrp="1"/>
          </p:cNvSpPr>
          <p:nvPr>
            <p:ph type="title"/>
          </p:nvPr>
        </p:nvSpPr>
        <p:spPr/>
        <p:txBody>
          <a:bodyPr/>
          <a:lstStyle/>
          <a:p>
            <a:r>
              <a:rPr lang="en-US" dirty="0"/>
              <a:t>Lower Yenisei: methodology</a:t>
            </a:r>
            <a:endParaRPr lang="ru-RU" dirty="0"/>
          </a:p>
        </p:txBody>
      </p:sp>
      <p:sp>
        <p:nvSpPr>
          <p:cNvPr id="3" name="Content Placeholder 2">
            <a:extLst>
              <a:ext uri="{FF2B5EF4-FFF2-40B4-BE49-F238E27FC236}">
                <a16:creationId xmlns:a16="http://schemas.microsoft.com/office/drawing/2014/main" id="{B36C632A-3B84-8E4E-8ED6-F06E0AD230F5}"/>
              </a:ext>
            </a:extLst>
          </p:cNvPr>
          <p:cNvSpPr>
            <a:spLocks noGrp="1"/>
          </p:cNvSpPr>
          <p:nvPr>
            <p:ph idx="1"/>
          </p:nvPr>
        </p:nvSpPr>
        <p:spPr/>
        <p:txBody>
          <a:bodyPr>
            <a:normAutofit fontScale="92500" lnSpcReduction="10000"/>
          </a:bodyPr>
          <a:lstStyle/>
          <a:p>
            <a:r>
              <a:rPr lang="en-US" dirty="0"/>
              <a:t>A </a:t>
            </a:r>
            <a:r>
              <a:rPr lang="en-US" dirty="0">
                <a:solidFill>
                  <a:srgbClr val="FF0000"/>
                </a:solidFill>
              </a:rPr>
              <a:t>retrospective</a:t>
            </a:r>
            <a:r>
              <a:rPr lang="en-US" dirty="0"/>
              <a:t> study: 1900-1930s, just before the </a:t>
            </a:r>
            <a:r>
              <a:rPr lang="en-US" dirty="0" err="1"/>
              <a:t>sovietization</a:t>
            </a:r>
            <a:r>
              <a:rPr lang="en-US" dirty="0"/>
              <a:t> of this part of Russia marked by</a:t>
            </a:r>
          </a:p>
          <a:p>
            <a:pPr lvl="1"/>
            <a:r>
              <a:rPr lang="en-US" dirty="0"/>
              <a:t>externally driven changes in subsistence modes: collective farms, nationalizations of reindeer, etc.,</a:t>
            </a:r>
          </a:p>
          <a:p>
            <a:pPr lvl="1"/>
            <a:r>
              <a:rPr lang="en-US" dirty="0"/>
              <a:t>imprisonment of shamans and rich(=efficient) reindeer herders,</a:t>
            </a:r>
          </a:p>
          <a:p>
            <a:pPr lvl="1"/>
            <a:r>
              <a:rPr lang="en-US" dirty="0"/>
              <a:t>fleeing of indigenous locals to less accessible areas (=away from the Yenisei river),</a:t>
            </a:r>
          </a:p>
          <a:p>
            <a:pPr lvl="1"/>
            <a:r>
              <a:rPr lang="en-US" dirty="0"/>
              <a:t>obligatory school education in Russian, in boarding schools,</a:t>
            </a:r>
          </a:p>
          <a:p>
            <a:pPr lvl="1"/>
            <a:r>
              <a:rPr lang="en-US" dirty="0"/>
              <a:t>Russian as lingua franca,</a:t>
            </a:r>
          </a:p>
          <a:p>
            <a:pPr lvl="1"/>
            <a:r>
              <a:rPr lang="en-US" dirty="0"/>
              <a:t>a rapid language shift to Russian: not a single children speaking an indigenous language today</a:t>
            </a:r>
          </a:p>
          <a:p>
            <a:r>
              <a:rPr lang="en-US" dirty="0"/>
              <a:t>How to access a sociolinguistic setting in the past?</a:t>
            </a:r>
          </a:p>
          <a:p>
            <a:pPr lvl="1"/>
            <a:r>
              <a:rPr lang="en-US" dirty="0" err="1"/>
              <a:t>Dobrushina</a:t>
            </a:r>
            <a:r>
              <a:rPr lang="en-US" dirty="0"/>
              <a:t> (2013): retrospective interviews</a:t>
            </a:r>
          </a:p>
          <a:p>
            <a:pPr lvl="1"/>
            <a:r>
              <a:rPr lang="en-US" dirty="0" err="1"/>
              <a:t>Dobrushina</a:t>
            </a:r>
            <a:r>
              <a:rPr lang="en-US" dirty="0"/>
              <a:t> &amp; </a:t>
            </a:r>
            <a:r>
              <a:rPr lang="en-US" dirty="0" err="1"/>
              <a:t>Moroz</a:t>
            </a:r>
            <a:r>
              <a:rPr lang="en-US" dirty="0"/>
              <a:t> (2021), </a:t>
            </a:r>
            <a:r>
              <a:rPr lang="en-US" dirty="0" err="1"/>
              <a:t>Pupynina</a:t>
            </a:r>
            <a:r>
              <a:rPr lang="en-US" dirty="0"/>
              <a:t> &amp; </a:t>
            </a:r>
            <a:r>
              <a:rPr lang="en-US" dirty="0" err="1"/>
              <a:t>Aralova</a:t>
            </a:r>
            <a:r>
              <a:rPr lang="en-US" dirty="0"/>
              <a:t> (2021): census data</a:t>
            </a:r>
          </a:p>
        </p:txBody>
      </p:sp>
    </p:spTree>
    <p:extLst>
      <p:ext uri="{BB962C8B-B14F-4D97-AF65-F5344CB8AC3E}">
        <p14:creationId xmlns:p14="http://schemas.microsoft.com/office/powerpoint/2010/main" val="32226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1113-51A7-5246-926A-D30ED02B17E6}"/>
              </a:ext>
            </a:extLst>
          </p:cNvPr>
          <p:cNvSpPr>
            <a:spLocks noGrp="1"/>
          </p:cNvSpPr>
          <p:nvPr>
            <p:ph type="title"/>
          </p:nvPr>
        </p:nvSpPr>
        <p:spPr/>
        <p:txBody>
          <a:bodyPr/>
          <a:lstStyle/>
          <a:p>
            <a:r>
              <a:rPr lang="en-US" dirty="0"/>
              <a:t>Lower Yenisei: data</a:t>
            </a:r>
            <a:endParaRPr lang="ru-RU" dirty="0"/>
          </a:p>
        </p:txBody>
      </p:sp>
      <p:sp>
        <p:nvSpPr>
          <p:cNvPr id="3" name="Content Placeholder 2">
            <a:extLst>
              <a:ext uri="{FF2B5EF4-FFF2-40B4-BE49-F238E27FC236}">
                <a16:creationId xmlns:a16="http://schemas.microsoft.com/office/drawing/2014/main" id="{6272BC44-04B3-9542-9FA2-106EEE8C737A}"/>
              </a:ext>
            </a:extLst>
          </p:cNvPr>
          <p:cNvSpPr>
            <a:spLocks noGrp="1"/>
          </p:cNvSpPr>
          <p:nvPr>
            <p:ph idx="1"/>
          </p:nvPr>
        </p:nvSpPr>
        <p:spPr>
          <a:xfrm>
            <a:off x="1059948" y="2300749"/>
            <a:ext cx="10812503" cy="4026309"/>
          </a:xfrm>
        </p:spPr>
        <p:txBody>
          <a:bodyPr>
            <a:normAutofit/>
          </a:bodyPr>
          <a:lstStyle/>
          <a:p>
            <a:pPr marL="457200" indent="-457200">
              <a:buFont typeface="+mj-lt"/>
              <a:buAutoNum type="alphaLcParenR"/>
            </a:pPr>
            <a:r>
              <a:rPr lang="en-US" dirty="0"/>
              <a:t>the 1926 census data,</a:t>
            </a:r>
          </a:p>
          <a:p>
            <a:pPr marL="457200" indent="-457200">
              <a:buFont typeface="+mj-lt"/>
              <a:buAutoNum type="alphaLcParenR"/>
            </a:pPr>
            <a:r>
              <a:rPr lang="en-US" dirty="0"/>
              <a:t>ethnographic field reports from 1920s-1960s,</a:t>
            </a:r>
          </a:p>
          <a:p>
            <a:pPr marL="457200" indent="-457200">
              <a:buFont typeface="+mj-lt"/>
              <a:buAutoNum type="alphaLcParenR"/>
            </a:pPr>
            <a:r>
              <a:rPr lang="en-US" dirty="0"/>
              <a:t>narratives collected in the 1940s (also </a:t>
            </a:r>
            <a:r>
              <a:rPr lang="en-US" dirty="0" err="1"/>
              <a:t>Khanina</a:t>
            </a:r>
            <a:r>
              <a:rPr lang="en-US" dirty="0"/>
              <a:t> &amp; </a:t>
            </a:r>
            <a:r>
              <a:rPr lang="en-US" dirty="0" err="1"/>
              <a:t>Meyerhoff</a:t>
            </a:r>
            <a:r>
              <a:rPr lang="en-US" dirty="0"/>
              <a:t> 2018),</a:t>
            </a:r>
          </a:p>
          <a:p>
            <a:pPr marL="457200" indent="-457200">
              <a:buFont typeface="+mj-lt"/>
              <a:buAutoNum type="alphaLcParenR"/>
            </a:pPr>
            <a:r>
              <a:rPr lang="en-US" dirty="0"/>
              <a:t>35 retrospective sociolinguistic interviews from 2017 (also </a:t>
            </a:r>
            <a:r>
              <a:rPr lang="en-US" dirty="0" err="1"/>
              <a:t>Khanina</a:t>
            </a:r>
            <a:r>
              <a:rPr lang="en-US" dirty="0"/>
              <a:t> 2019),</a:t>
            </a:r>
          </a:p>
          <a:p>
            <a:pPr marL="457200" indent="-457200">
              <a:buFont typeface="+mj-lt"/>
              <a:buAutoNum type="alphaLcParenR"/>
            </a:pPr>
            <a:r>
              <a:rPr lang="en-US" dirty="0"/>
              <a:t>ethnonyms of local languages (based on corpora of respective languages).</a:t>
            </a:r>
          </a:p>
          <a:p>
            <a:pPr marL="0" indent="0">
              <a:buNone/>
            </a:pPr>
            <a:r>
              <a:rPr lang="en-US" dirty="0"/>
              <a:t>(With a background of my language documentation fieldtrips 2005-2017.)</a:t>
            </a:r>
          </a:p>
          <a:p>
            <a:pPr marL="0" indent="0">
              <a:buNone/>
            </a:pPr>
            <a:endParaRPr lang="en-US" dirty="0"/>
          </a:p>
          <a:p>
            <a:pPr marL="0" indent="0">
              <a:buNone/>
            </a:pPr>
            <a:r>
              <a:rPr lang="en-US" dirty="0"/>
              <a:t>(a)-(b) provide a background for the interpretation of (socio)linguistic data (c)-(e).</a:t>
            </a:r>
          </a:p>
          <a:p>
            <a:pPr marL="0" indent="0">
              <a:buNone/>
            </a:pPr>
            <a:r>
              <a:rPr lang="en-US" dirty="0"/>
              <a:t>An ethnographic approach is taken, which interprets sociolinguistic data in view of emic categorizations.</a:t>
            </a:r>
            <a:r>
              <a:rPr lang="ru-RU" dirty="0"/>
              <a:t> </a:t>
            </a:r>
          </a:p>
        </p:txBody>
      </p:sp>
    </p:spTree>
    <p:extLst>
      <p:ext uri="{BB962C8B-B14F-4D97-AF65-F5344CB8AC3E}">
        <p14:creationId xmlns:p14="http://schemas.microsoft.com/office/powerpoint/2010/main" val="399446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A0B2-978E-D747-97D1-E1ACCB5CCDC4}"/>
              </a:ext>
            </a:extLst>
          </p:cNvPr>
          <p:cNvSpPr>
            <a:spLocks noGrp="1"/>
          </p:cNvSpPr>
          <p:nvPr>
            <p:ph type="title"/>
          </p:nvPr>
        </p:nvSpPr>
        <p:spPr/>
        <p:txBody>
          <a:bodyPr/>
          <a:lstStyle/>
          <a:p>
            <a:r>
              <a:rPr lang="en-US" dirty="0"/>
              <a:t>Lower </a:t>
            </a:r>
            <a:r>
              <a:rPr lang="en-US" dirty="0" err="1"/>
              <a:t>yenisei</a:t>
            </a:r>
            <a:r>
              <a:rPr lang="en-US" dirty="0"/>
              <a:t>: area &amp; languages</a:t>
            </a:r>
            <a:endParaRPr lang="ru-RU" dirty="0"/>
          </a:p>
        </p:txBody>
      </p:sp>
      <p:pic>
        <p:nvPicPr>
          <p:cNvPr id="5" name="Content Placeholder 4">
            <a:extLst>
              <a:ext uri="{FF2B5EF4-FFF2-40B4-BE49-F238E27FC236}">
                <a16:creationId xmlns:a16="http://schemas.microsoft.com/office/drawing/2014/main" id="{49C0C8BF-9C0F-E443-BAB4-ED39A5580C2F}"/>
              </a:ext>
            </a:extLst>
          </p:cNvPr>
          <p:cNvPicPr>
            <a:picLocks noGrp="1" noChangeAspect="1"/>
          </p:cNvPicPr>
          <p:nvPr>
            <p:ph idx="1"/>
          </p:nvPr>
        </p:nvPicPr>
        <p:blipFill>
          <a:blip r:embed="rId2"/>
          <a:stretch>
            <a:fillRect/>
          </a:stretch>
        </p:blipFill>
        <p:spPr>
          <a:xfrm>
            <a:off x="7036305" y="1179872"/>
            <a:ext cx="4778147" cy="5589639"/>
          </a:xfrm>
        </p:spPr>
      </p:pic>
      <p:cxnSp>
        <p:nvCxnSpPr>
          <p:cNvPr id="6" name="Straight Connector 5">
            <a:extLst>
              <a:ext uri="{FF2B5EF4-FFF2-40B4-BE49-F238E27FC236}">
                <a16:creationId xmlns:a16="http://schemas.microsoft.com/office/drawing/2014/main" id="{2E582038-B981-C24F-9439-25A833518906}"/>
              </a:ext>
            </a:extLst>
          </p:cNvPr>
          <p:cNvCxnSpPr>
            <a:cxnSpLocks/>
          </p:cNvCxnSpPr>
          <p:nvPr/>
        </p:nvCxnSpPr>
        <p:spPr>
          <a:xfrm>
            <a:off x="8545853" y="1191472"/>
            <a:ext cx="952108" cy="217116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3A54B44-EAEE-6B45-A738-878BB3021ACC}"/>
              </a:ext>
            </a:extLst>
          </p:cNvPr>
          <p:cNvCxnSpPr>
            <a:cxnSpLocks/>
          </p:cNvCxnSpPr>
          <p:nvPr/>
        </p:nvCxnSpPr>
        <p:spPr>
          <a:xfrm flipH="1">
            <a:off x="9333745" y="3362632"/>
            <a:ext cx="134720" cy="144199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7860ABA-1C57-C344-91F0-F7FDF808AE51}"/>
              </a:ext>
            </a:extLst>
          </p:cNvPr>
          <p:cNvCxnSpPr>
            <a:cxnSpLocks/>
          </p:cNvCxnSpPr>
          <p:nvPr/>
        </p:nvCxnSpPr>
        <p:spPr>
          <a:xfrm flipH="1">
            <a:off x="8809379" y="5665047"/>
            <a:ext cx="852804" cy="502285"/>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37F01C8-0E25-EA40-AEB6-D27738C95A65}"/>
              </a:ext>
            </a:extLst>
          </p:cNvPr>
          <p:cNvCxnSpPr>
            <a:cxnSpLocks/>
          </p:cNvCxnSpPr>
          <p:nvPr/>
        </p:nvCxnSpPr>
        <p:spPr>
          <a:xfrm>
            <a:off x="7042808" y="1833457"/>
            <a:ext cx="1784350" cy="433451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CD7E595-6ED2-1C47-9C55-53802399F9ED}"/>
              </a:ext>
            </a:extLst>
          </p:cNvPr>
          <p:cNvCxnSpPr>
            <a:cxnSpLocks/>
          </p:cNvCxnSpPr>
          <p:nvPr/>
        </p:nvCxnSpPr>
        <p:spPr>
          <a:xfrm>
            <a:off x="9342143" y="4805257"/>
            <a:ext cx="313690" cy="859790"/>
          </a:xfrm>
          <a:prstGeom prst="line">
            <a:avLst/>
          </a:prstGeom>
          <a:ln w="28575"/>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F6269DAF-51F9-9D48-B973-6A30B1F6CDF4}"/>
              </a:ext>
            </a:extLst>
          </p:cNvPr>
          <p:cNvSpPr txBox="1"/>
          <p:nvPr/>
        </p:nvSpPr>
        <p:spPr>
          <a:xfrm>
            <a:off x="867227" y="1312607"/>
            <a:ext cx="6316298" cy="5188152"/>
          </a:xfrm>
          <a:prstGeom prst="rect">
            <a:avLst/>
          </a:prstGeom>
          <a:noFill/>
        </p:spPr>
        <p:txBody>
          <a:bodyPr wrap="square" rtlCol="0">
            <a:spAutoFit/>
          </a:bodyPr>
          <a:lstStyle/>
          <a:p>
            <a:pPr marL="457200" indent="-457200" defTabSz="914400">
              <a:lnSpc>
                <a:spcPct val="110000"/>
              </a:lnSpc>
              <a:spcBef>
                <a:spcPts val="700"/>
              </a:spcBef>
              <a:buClr>
                <a:schemeClr val="tx2"/>
              </a:buClr>
              <a:buFont typeface="Arial" panose="020B0604020202020204" pitchFamily="34" charset="0"/>
              <a:buChar char="•"/>
            </a:pPr>
            <a:r>
              <a:rPr lang="en-US" sz="2000" dirty="0">
                <a:solidFill>
                  <a:srgbClr val="FF0000"/>
                </a:solidFill>
              </a:rPr>
              <a:t>Nenets</a:t>
            </a:r>
            <a:r>
              <a:rPr lang="en-US" sz="2000" dirty="0">
                <a:solidFill>
                  <a:schemeClr val="tx1">
                    <a:lumMod val="65000"/>
                    <a:lumOff val="35000"/>
                  </a:schemeClr>
                </a:solidFill>
              </a:rPr>
              <a:t>, </a:t>
            </a:r>
            <a:r>
              <a:rPr lang="en-US" sz="2000" dirty="0">
                <a:solidFill>
                  <a:srgbClr val="FF0000"/>
                </a:solidFill>
              </a:rPr>
              <a:t>Forest Enets</a:t>
            </a:r>
            <a:r>
              <a:rPr lang="en-US" sz="2000" dirty="0">
                <a:solidFill>
                  <a:schemeClr val="tx1">
                    <a:lumMod val="65000"/>
                    <a:lumOff val="35000"/>
                  </a:schemeClr>
                </a:solidFill>
              </a:rPr>
              <a:t>, </a:t>
            </a:r>
            <a:r>
              <a:rPr lang="en-US" sz="2000" dirty="0">
                <a:solidFill>
                  <a:srgbClr val="FF0000"/>
                </a:solidFill>
              </a:rPr>
              <a:t>Tundra Enets</a:t>
            </a:r>
            <a:r>
              <a:rPr lang="en-US" sz="2000" dirty="0">
                <a:solidFill>
                  <a:schemeClr val="tx1">
                    <a:lumMod val="65000"/>
                    <a:lumOff val="35000"/>
                  </a:schemeClr>
                </a:solidFill>
              </a:rPr>
              <a:t>, </a:t>
            </a:r>
            <a:r>
              <a:rPr lang="en-US" sz="2000" dirty="0">
                <a:solidFill>
                  <a:srgbClr val="FF0000"/>
                </a:solidFill>
              </a:rPr>
              <a:t>Nganasan</a:t>
            </a:r>
            <a:r>
              <a:rPr lang="en-US" sz="2000" dirty="0">
                <a:solidFill>
                  <a:schemeClr val="tx1">
                    <a:lumMod val="65000"/>
                    <a:lumOff val="35000"/>
                  </a:schemeClr>
                </a:solidFill>
              </a:rPr>
              <a:t>: Northern Samoyedic (&lt; Uralic)</a:t>
            </a:r>
          </a:p>
          <a:p>
            <a:pPr marL="914400" lvl="1" indent="-457200" defTabSz="914400">
              <a:lnSpc>
                <a:spcPct val="110000"/>
              </a:lnSpc>
              <a:spcBef>
                <a:spcPts val="700"/>
              </a:spcBef>
              <a:buClr>
                <a:schemeClr val="tx2"/>
              </a:buClr>
              <a:buFont typeface="Arial" panose="020B0604020202020204" pitchFamily="34" charset="0"/>
              <a:buChar char="•"/>
            </a:pPr>
            <a:r>
              <a:rPr lang="en-US" sz="2000" dirty="0">
                <a:solidFill>
                  <a:srgbClr val="FF0000"/>
                </a:solidFill>
              </a:rPr>
              <a:t>Forest</a:t>
            </a:r>
            <a:r>
              <a:rPr lang="en-US" sz="2000" dirty="0">
                <a:solidFill>
                  <a:schemeClr val="tx1">
                    <a:lumMod val="65000"/>
                    <a:lumOff val="35000"/>
                  </a:schemeClr>
                </a:solidFill>
              </a:rPr>
              <a:t> </a:t>
            </a:r>
            <a:r>
              <a:rPr lang="en-US" sz="2000" dirty="0">
                <a:solidFill>
                  <a:srgbClr val="FF0000"/>
                </a:solidFill>
              </a:rPr>
              <a:t>Enets </a:t>
            </a:r>
            <a:r>
              <a:rPr lang="en-US" sz="2000" dirty="0">
                <a:solidFill>
                  <a:schemeClr val="tx1">
                    <a:lumMod val="65000"/>
                    <a:lumOff val="35000"/>
                  </a:schemeClr>
                </a:solidFill>
              </a:rPr>
              <a:t>is very similar to </a:t>
            </a:r>
            <a:r>
              <a:rPr lang="en-US" sz="2000" dirty="0">
                <a:solidFill>
                  <a:srgbClr val="FF0000"/>
                </a:solidFill>
              </a:rPr>
              <a:t>Tundra</a:t>
            </a:r>
            <a:r>
              <a:rPr lang="en-US" sz="2000" dirty="0">
                <a:solidFill>
                  <a:schemeClr val="tx1">
                    <a:lumMod val="65000"/>
                    <a:lumOff val="35000"/>
                  </a:schemeClr>
                </a:solidFill>
              </a:rPr>
              <a:t> </a:t>
            </a:r>
            <a:r>
              <a:rPr lang="en-US" sz="2000" dirty="0">
                <a:solidFill>
                  <a:srgbClr val="FF0000"/>
                </a:solidFill>
              </a:rPr>
              <a:t>Enets</a:t>
            </a:r>
          </a:p>
          <a:p>
            <a:pPr marL="457200" indent="-457200" defTabSz="914400">
              <a:lnSpc>
                <a:spcPct val="110000"/>
              </a:lnSpc>
              <a:spcBef>
                <a:spcPts val="700"/>
              </a:spcBef>
              <a:buClr>
                <a:schemeClr val="tx2"/>
              </a:buClr>
              <a:buFont typeface="Arial" panose="020B0604020202020204" pitchFamily="34" charset="0"/>
              <a:buChar char="•"/>
            </a:pPr>
            <a:r>
              <a:rPr lang="en-US" sz="2000" dirty="0" err="1">
                <a:solidFill>
                  <a:srgbClr val="FF0000"/>
                </a:solidFill>
              </a:rPr>
              <a:t>Dolgan</a:t>
            </a:r>
            <a:r>
              <a:rPr lang="en-US" sz="2000" dirty="0">
                <a:solidFill>
                  <a:schemeClr val="tx1">
                    <a:lumMod val="65000"/>
                    <a:lumOff val="35000"/>
                  </a:schemeClr>
                </a:solidFill>
              </a:rPr>
              <a:t>: Turkic</a:t>
            </a:r>
          </a:p>
          <a:p>
            <a:pPr marL="457200" indent="-457200" defTabSz="914400">
              <a:lnSpc>
                <a:spcPct val="110000"/>
              </a:lnSpc>
              <a:spcBef>
                <a:spcPts val="700"/>
              </a:spcBef>
              <a:buClr>
                <a:schemeClr val="tx2"/>
              </a:buClr>
              <a:buFont typeface="Arial" panose="020B0604020202020204" pitchFamily="34" charset="0"/>
              <a:buChar char="•"/>
            </a:pPr>
            <a:r>
              <a:rPr lang="en-US" sz="2000" dirty="0">
                <a:solidFill>
                  <a:schemeClr val="tx1">
                    <a:lumMod val="65000"/>
                    <a:lumOff val="35000"/>
                  </a:schemeClr>
                </a:solidFill>
              </a:rPr>
              <a:t>Very low population density: ca. 200 * 500 km</a:t>
            </a:r>
            <a:endParaRPr lang="ru-RU" sz="2000" dirty="0">
              <a:solidFill>
                <a:schemeClr val="tx1">
                  <a:lumMod val="65000"/>
                  <a:lumOff val="35000"/>
                </a:schemeClr>
              </a:solidFill>
            </a:endParaRPr>
          </a:p>
          <a:p>
            <a:pPr lvl="2" indent="-457200" defTabSz="914400">
              <a:lnSpc>
                <a:spcPct val="110000"/>
              </a:lnSpc>
              <a:spcBef>
                <a:spcPts val="700"/>
              </a:spcBef>
              <a:buClr>
                <a:schemeClr val="tx2"/>
              </a:buClr>
              <a:buFont typeface="Arial" panose="020B0604020202020204" pitchFamily="34" charset="0"/>
              <a:buChar char="•"/>
            </a:pPr>
            <a:r>
              <a:rPr lang="en-US" sz="2000" dirty="0">
                <a:solidFill>
                  <a:schemeClr val="tx1">
                    <a:lumMod val="65000"/>
                    <a:lumOff val="35000"/>
                  </a:schemeClr>
                </a:solidFill>
              </a:rPr>
              <a:t>~ 2 000 (semi-)nomadic indigenous people,</a:t>
            </a:r>
          </a:p>
          <a:p>
            <a:pPr lvl="2" indent="-457200" defTabSz="914400">
              <a:lnSpc>
                <a:spcPct val="110000"/>
              </a:lnSpc>
              <a:spcBef>
                <a:spcPts val="700"/>
              </a:spcBef>
              <a:buClr>
                <a:schemeClr val="tx2"/>
              </a:buClr>
              <a:buFont typeface="Arial" panose="020B0604020202020204" pitchFamily="34" charset="0"/>
              <a:buChar char="•"/>
            </a:pPr>
            <a:r>
              <a:rPr lang="en-US" sz="2000" dirty="0">
                <a:solidFill>
                  <a:schemeClr val="tx1">
                    <a:lumMod val="65000"/>
                    <a:lumOff val="35000"/>
                  </a:schemeClr>
                </a:solidFill>
              </a:rPr>
              <a:t>~ 35 000 reindeer, </a:t>
            </a:r>
          </a:p>
          <a:p>
            <a:pPr lvl="2" indent="-457200" defTabSz="914400">
              <a:lnSpc>
                <a:spcPct val="110000"/>
              </a:lnSpc>
              <a:spcBef>
                <a:spcPts val="700"/>
              </a:spcBef>
              <a:buClr>
                <a:schemeClr val="tx2"/>
              </a:buClr>
              <a:buFont typeface="Arial" panose="020B0604020202020204" pitchFamily="34" charset="0"/>
              <a:buChar char="•"/>
            </a:pPr>
            <a:r>
              <a:rPr lang="en-US" sz="2000" dirty="0">
                <a:solidFill>
                  <a:schemeClr val="tx1">
                    <a:lumMod val="65000"/>
                    <a:lumOff val="35000"/>
                  </a:schemeClr>
                </a:solidFill>
              </a:rPr>
              <a:t>~ 500 Russian colonizers in villages along Yenisei.</a:t>
            </a:r>
            <a:endParaRPr lang="ru-RU" sz="2000" dirty="0">
              <a:solidFill>
                <a:schemeClr val="tx1">
                  <a:lumMod val="65000"/>
                  <a:lumOff val="35000"/>
                </a:schemeClr>
              </a:solidFill>
            </a:endParaRPr>
          </a:p>
          <a:p>
            <a:pPr marL="457200" indent="-457200" defTabSz="914400">
              <a:lnSpc>
                <a:spcPct val="110000"/>
              </a:lnSpc>
              <a:spcBef>
                <a:spcPts val="700"/>
              </a:spcBef>
              <a:buClr>
                <a:schemeClr val="tx2"/>
              </a:buClr>
              <a:buFont typeface="Arial" panose="020B0604020202020204" pitchFamily="34" charset="0"/>
              <a:buChar char="•"/>
            </a:pPr>
            <a:r>
              <a:rPr lang="en-US" sz="2000" dirty="0">
                <a:solidFill>
                  <a:schemeClr val="tx1">
                    <a:lumMod val="65000"/>
                    <a:lumOff val="35000"/>
                  </a:schemeClr>
                </a:solidFill>
              </a:rPr>
              <a:t>An extended family in 1-2 tents; several tents could often be seen together: family and/or labor ties. </a:t>
            </a:r>
          </a:p>
          <a:p>
            <a:pPr marL="457200" indent="-457200" defTabSz="914400">
              <a:lnSpc>
                <a:spcPct val="110000"/>
              </a:lnSpc>
              <a:spcBef>
                <a:spcPts val="700"/>
              </a:spcBef>
              <a:buClr>
                <a:schemeClr val="tx2"/>
              </a:buClr>
              <a:buFont typeface="Arial" panose="020B0604020202020204" pitchFamily="34" charset="0"/>
              <a:buChar char="•"/>
            </a:pPr>
            <a:r>
              <a:rPr lang="en-US" sz="2000" dirty="0">
                <a:solidFill>
                  <a:schemeClr val="tx1">
                    <a:lumMod val="65000"/>
                    <a:lumOff val="35000"/>
                  </a:schemeClr>
                </a:solidFill>
              </a:rPr>
              <a:t>The </a:t>
            </a:r>
            <a:r>
              <a:rPr lang="en-GB" sz="2000" dirty="0">
                <a:solidFill>
                  <a:schemeClr val="tx1">
                    <a:lumMod val="65000"/>
                    <a:lumOff val="35000"/>
                  </a:schemeClr>
                </a:solidFill>
              </a:rPr>
              <a:t>different families tended to remain together over longer periods, </a:t>
            </a:r>
            <a:r>
              <a:rPr lang="en-US" sz="2000" dirty="0">
                <a:solidFill>
                  <a:schemeClr val="tx1">
                    <a:lumMod val="65000"/>
                    <a:lumOff val="35000"/>
                  </a:schemeClr>
                </a:solidFill>
              </a:rPr>
              <a:t>but nothing similar to a ‘village’ was typical for the area. </a:t>
            </a:r>
          </a:p>
        </p:txBody>
      </p:sp>
      <p:sp>
        <p:nvSpPr>
          <p:cNvPr id="32" name="Arc 31">
            <a:extLst>
              <a:ext uri="{FF2B5EF4-FFF2-40B4-BE49-F238E27FC236}">
                <a16:creationId xmlns:a16="http://schemas.microsoft.com/office/drawing/2014/main" id="{36EBFAC9-34A7-364F-B7FD-EED84B8EB743}"/>
              </a:ext>
            </a:extLst>
          </p:cNvPr>
          <p:cNvSpPr/>
          <p:nvPr/>
        </p:nvSpPr>
        <p:spPr>
          <a:xfrm>
            <a:off x="8042960" y="2131575"/>
            <a:ext cx="1930125" cy="1457543"/>
          </a:xfrm>
          <a:prstGeom prst="arc">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3" name="TextBox 32">
            <a:extLst>
              <a:ext uri="{FF2B5EF4-FFF2-40B4-BE49-F238E27FC236}">
                <a16:creationId xmlns:a16="http://schemas.microsoft.com/office/drawing/2014/main" id="{02A643E8-8151-6F4E-896B-4506DBB29208}"/>
              </a:ext>
            </a:extLst>
          </p:cNvPr>
          <p:cNvSpPr txBox="1"/>
          <p:nvPr/>
        </p:nvSpPr>
        <p:spPr>
          <a:xfrm rot="21080822">
            <a:off x="9322969" y="2639963"/>
            <a:ext cx="2415341" cy="369332"/>
          </a:xfrm>
          <a:prstGeom prst="rect">
            <a:avLst/>
          </a:prstGeom>
          <a:noFill/>
          <a:ln>
            <a:solidFill>
              <a:schemeClr val="tx1"/>
            </a:solidFill>
          </a:ln>
        </p:spPr>
        <p:txBody>
          <a:bodyPr wrap="none" rtlCol="0">
            <a:spAutoFit/>
          </a:bodyPr>
          <a:lstStyle/>
          <a:p>
            <a:r>
              <a:rPr lang="en-US" dirty="0"/>
              <a:t>Focus area of this paper</a:t>
            </a:r>
            <a:endParaRPr lang="ru-RU" dirty="0"/>
          </a:p>
        </p:txBody>
      </p:sp>
    </p:spTree>
    <p:extLst>
      <p:ext uri="{BB962C8B-B14F-4D97-AF65-F5344CB8AC3E}">
        <p14:creationId xmlns:p14="http://schemas.microsoft.com/office/powerpoint/2010/main" val="250837630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{D6228A0D-AC18-4243-B04E-1FEFC2604537}tf10001071</Template>
  <TotalTime>4403</TotalTime>
  <Words>3163</Words>
  <Application>Microsoft Macintosh PowerPoint</Application>
  <PresentationFormat>Widescreen</PresentationFormat>
  <Paragraphs>279</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Cambria Math</vt:lpstr>
      <vt:lpstr>Corbel</vt:lpstr>
      <vt:lpstr>Doulos SIL</vt:lpstr>
      <vt:lpstr>Gill Sans MT</vt:lpstr>
      <vt:lpstr>Impact</vt:lpstr>
      <vt:lpstr>Times New Roman</vt:lpstr>
      <vt:lpstr>Badge</vt:lpstr>
      <vt:lpstr>Languages in the social world of indigenous Siberia:  evidence from Lower Yenisei </vt:lpstr>
      <vt:lpstr>Introduction 1</vt:lpstr>
      <vt:lpstr>PowerPoint Presentation</vt:lpstr>
      <vt:lpstr>PowerPoint Presentation</vt:lpstr>
      <vt:lpstr>Introduction 2</vt:lpstr>
      <vt:lpstr>Outline</vt:lpstr>
      <vt:lpstr>Lower Yenisei: methodology</vt:lpstr>
      <vt:lpstr>Lower Yenisei: data</vt:lpstr>
      <vt:lpstr>Lower yenisei: area &amp; languages</vt:lpstr>
      <vt:lpstr>PowerPoint Presentation</vt:lpstr>
      <vt:lpstr>Lower yenisei: area &amp; languages</vt:lpstr>
      <vt:lpstr>PowerPoint Presentation</vt:lpstr>
      <vt:lpstr>Local social categorizations</vt:lpstr>
      <vt:lpstr>clans</vt:lpstr>
      <vt:lpstr>Patterns of Material culture</vt:lpstr>
      <vt:lpstr>‘Ethnic’ groups</vt:lpstr>
      <vt:lpstr>PowerPoint Presentation</vt:lpstr>
      <vt:lpstr>‘Ethnic’ groups and languages</vt:lpstr>
      <vt:lpstr>Social categories and languages</vt:lpstr>
      <vt:lpstr>Aspects of multilingualism 1</vt:lpstr>
      <vt:lpstr>Aspects of multilingualism 2</vt:lpstr>
      <vt:lpstr>The Cross-linguistic parallels</vt:lpstr>
      <vt:lpstr>the Cross-linguistic parallels</vt:lpstr>
      <vt:lpstr>conclusion</vt:lpstr>
      <vt:lpstr>p.s.</vt:lpstr>
      <vt:lpstr>references</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Languages in the social world of indigenous Siberia: evidence from Lower Yenisei </dc:title>
  <dc:creator>Microsoft Office User</dc:creator>
  <cp:lastModifiedBy>Microsoft Office User</cp:lastModifiedBy>
  <cp:revision>77</cp:revision>
  <dcterms:created xsi:type="dcterms:W3CDTF">2021-04-08T14:51:36Z</dcterms:created>
  <dcterms:modified xsi:type="dcterms:W3CDTF">2021-04-17T13:23:10Z</dcterms:modified>
</cp:coreProperties>
</file>